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69" r:id="rId3"/>
    <p:sldId id="257" r:id="rId4"/>
    <p:sldId id="271" r:id="rId5"/>
    <p:sldId id="258" r:id="rId6"/>
    <p:sldId id="270" r:id="rId7"/>
    <p:sldId id="259" r:id="rId8"/>
    <p:sldId id="272" r:id="rId9"/>
    <p:sldId id="260" r:id="rId10"/>
    <p:sldId id="278" r:id="rId11"/>
    <p:sldId id="261" r:id="rId12"/>
    <p:sldId id="262" r:id="rId13"/>
    <p:sldId id="273" r:id="rId14"/>
    <p:sldId id="263" r:id="rId15"/>
    <p:sldId id="275" r:id="rId16"/>
    <p:sldId id="268" r:id="rId17"/>
    <p:sldId id="274" r:id="rId18"/>
    <p:sldId id="264" r:id="rId19"/>
    <p:sldId id="281" r:id="rId20"/>
    <p:sldId id="279" r:id="rId21"/>
    <p:sldId id="280" r:id="rId22"/>
    <p:sldId id="265" r:id="rId23"/>
    <p:sldId id="266" r:id="rId24"/>
    <p:sldId id="267" r:id="rId25"/>
    <p:sldId id="277" r:id="rId26"/>
  </p:sldIdLst>
  <p:sldSz cx="18288000" cy="10287000"/>
  <p:notesSz cx="6858000" cy="9144000"/>
  <p:embeddedFontLst>
    <p:embeddedFont>
      <p:font typeface="Agrandir Medium" panose="020B0604020202020204" charset="0"/>
      <p:regular r:id="rId27"/>
    </p:embeddedFont>
    <p:embeddedFont>
      <p:font typeface="Book Antiqua" panose="02040602050305030304" pitchFamily="18" charset="0"/>
      <p:regular r:id="rId28"/>
      <p:bold r:id="rId29"/>
      <p:italic r:id="rId30"/>
      <p:boldItalic r:id="rId31"/>
    </p:embeddedFont>
    <p:embeddedFont>
      <p:font typeface="Roboto" panose="02000000000000000000" pitchFamily="2" charset="0"/>
      <p:regular r:id="rId32"/>
      <p:bold r:id="rId33"/>
      <p:italic r:id="rId34"/>
      <p:boldItalic r:id="rId35"/>
    </p:embeddedFont>
    <p:embeddedFont>
      <p:font typeface="Roboto Bold" panose="02000000000000000000" charset="0"/>
      <p:regular r:id="rId3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4D4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979" autoAdjust="0"/>
    <p:restoredTop sz="89412" autoAdjust="0"/>
  </p:normalViewPr>
  <p:slideViewPr>
    <p:cSldViewPr>
      <p:cViewPr varScale="1">
        <p:scale>
          <a:sx n="49" d="100"/>
          <a:sy n="49" d="100"/>
        </p:scale>
        <p:origin x="1258" y="29"/>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7.fntdata"/><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6.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36" Type="http://schemas.openxmlformats.org/officeDocument/2006/relationships/font" Target="fonts/font10.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font" Target="fonts/font9.fntdata"/><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1/26/2024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1/26/2024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1/26/2024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1/26/2024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2.pn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2.png"/><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2.png"/><Relationship Id="rId7" Type="http://schemas.openxmlformats.org/officeDocument/2006/relationships/image" Target="../media/image13.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4.pn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3.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4.pn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6.png"/></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png"/><Relationship Id="rId1" Type="http://schemas.openxmlformats.org/officeDocument/2006/relationships/slideLayout" Target="../slideLayouts/slideLayout7.xml"/><Relationship Id="rId5" Type="http://schemas.openxmlformats.org/officeDocument/2006/relationships/image" Target="../media/image2.png"/><Relationship Id="rId4" Type="http://schemas.openxmlformats.org/officeDocument/2006/relationships/image" Target="../media/image4.png"/></Relationships>
</file>

<file path=ppt/slides/_rels/slide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8F8F7"/>
        </a:solidFill>
        <a:effectLst/>
      </p:bgPr>
    </p:bg>
    <p:spTree>
      <p:nvGrpSpPr>
        <p:cNvPr id="1" name=""/>
        <p:cNvGrpSpPr/>
        <p:nvPr/>
      </p:nvGrpSpPr>
      <p:grpSpPr>
        <a:xfrm>
          <a:off x="0" y="0"/>
          <a:ext cx="0" cy="0"/>
          <a:chOff x="0" y="0"/>
          <a:chExt cx="0" cy="0"/>
        </a:xfrm>
      </p:grpSpPr>
      <p:sp>
        <p:nvSpPr>
          <p:cNvPr id="2" name="Freeform 2"/>
          <p:cNvSpPr/>
          <p:nvPr/>
        </p:nvSpPr>
        <p:spPr>
          <a:xfrm rot="2085033">
            <a:off x="-5385991" y="-1473249"/>
            <a:ext cx="4611421" cy="4681646"/>
          </a:xfrm>
          <a:custGeom>
            <a:avLst/>
            <a:gdLst/>
            <a:ahLst/>
            <a:cxnLst/>
            <a:rect l="l" t="t" r="r" b="b"/>
            <a:pathLst>
              <a:path w="4611421" h="4681646">
                <a:moveTo>
                  <a:pt x="0" y="0"/>
                </a:moveTo>
                <a:lnTo>
                  <a:pt x="4611421" y="0"/>
                </a:lnTo>
                <a:lnTo>
                  <a:pt x="4611421" y="4681646"/>
                </a:lnTo>
                <a:lnTo>
                  <a:pt x="0" y="4681646"/>
                </a:lnTo>
                <a:lnTo>
                  <a:pt x="0" y="0"/>
                </a:lnTo>
                <a:close/>
              </a:path>
            </a:pathLst>
          </a:custGeom>
          <a:blipFill>
            <a:blip r:embed="rId2"/>
            <a:stretch>
              <a:fillRect/>
            </a:stretch>
          </a:blipFill>
        </p:spPr>
      </p:sp>
      <p:sp>
        <p:nvSpPr>
          <p:cNvPr id="3" name="Freeform 3"/>
          <p:cNvSpPr/>
          <p:nvPr/>
        </p:nvSpPr>
        <p:spPr>
          <a:xfrm rot="-477094">
            <a:off x="13154408" y="-1063409"/>
            <a:ext cx="7555167" cy="7404064"/>
          </a:xfrm>
          <a:custGeom>
            <a:avLst/>
            <a:gdLst/>
            <a:ahLst/>
            <a:cxnLst/>
            <a:rect l="l" t="t" r="r" b="b"/>
            <a:pathLst>
              <a:path w="7555167" h="7404064">
                <a:moveTo>
                  <a:pt x="0" y="0"/>
                </a:moveTo>
                <a:lnTo>
                  <a:pt x="7555167" y="0"/>
                </a:lnTo>
                <a:lnTo>
                  <a:pt x="7555167" y="7404064"/>
                </a:lnTo>
                <a:lnTo>
                  <a:pt x="0" y="7404064"/>
                </a:lnTo>
                <a:lnTo>
                  <a:pt x="0" y="0"/>
                </a:lnTo>
                <a:close/>
              </a:path>
            </a:pathLst>
          </a:custGeom>
          <a:blipFill>
            <a:blip r:embed="rId3">
              <a:alphaModFix amt="32999"/>
            </a:blip>
            <a:stretch>
              <a:fillRect/>
            </a:stretch>
          </a:blipFill>
        </p:spPr>
      </p:sp>
      <p:sp>
        <p:nvSpPr>
          <p:cNvPr id="4" name="Freeform 4"/>
          <p:cNvSpPr/>
          <p:nvPr/>
        </p:nvSpPr>
        <p:spPr>
          <a:xfrm rot="639429">
            <a:off x="10692609" y="4304027"/>
            <a:ext cx="5330202" cy="5537872"/>
          </a:xfrm>
          <a:custGeom>
            <a:avLst/>
            <a:gdLst/>
            <a:ahLst/>
            <a:cxnLst/>
            <a:rect l="l" t="t" r="r" b="b"/>
            <a:pathLst>
              <a:path w="5330202" h="5537872">
                <a:moveTo>
                  <a:pt x="0" y="0"/>
                </a:moveTo>
                <a:lnTo>
                  <a:pt x="5330202" y="0"/>
                </a:lnTo>
                <a:lnTo>
                  <a:pt x="5330202" y="5537872"/>
                </a:lnTo>
                <a:lnTo>
                  <a:pt x="0" y="5537872"/>
                </a:lnTo>
                <a:lnTo>
                  <a:pt x="0" y="0"/>
                </a:lnTo>
                <a:close/>
              </a:path>
            </a:pathLst>
          </a:custGeom>
          <a:blipFill>
            <a:blip r:embed="rId4">
              <a:alphaModFix amt="18000"/>
            </a:blip>
            <a:stretch>
              <a:fillRect/>
            </a:stretch>
          </a:blipFill>
        </p:spPr>
      </p:sp>
      <p:sp>
        <p:nvSpPr>
          <p:cNvPr id="5" name="Freeform 5"/>
          <p:cNvSpPr/>
          <p:nvPr/>
        </p:nvSpPr>
        <p:spPr>
          <a:xfrm rot="-359231">
            <a:off x="16114362" y="6172335"/>
            <a:ext cx="5127146" cy="5285718"/>
          </a:xfrm>
          <a:custGeom>
            <a:avLst/>
            <a:gdLst/>
            <a:ahLst/>
            <a:cxnLst/>
            <a:rect l="l" t="t" r="r" b="b"/>
            <a:pathLst>
              <a:path w="5127146" h="5285718">
                <a:moveTo>
                  <a:pt x="0" y="0"/>
                </a:moveTo>
                <a:lnTo>
                  <a:pt x="5127146" y="0"/>
                </a:lnTo>
                <a:lnTo>
                  <a:pt x="5127146" y="5285718"/>
                </a:lnTo>
                <a:lnTo>
                  <a:pt x="0" y="5285718"/>
                </a:lnTo>
                <a:lnTo>
                  <a:pt x="0" y="0"/>
                </a:lnTo>
                <a:close/>
              </a:path>
            </a:pathLst>
          </a:custGeom>
          <a:blipFill>
            <a:blip r:embed="rId5">
              <a:alphaModFix amt="26000"/>
            </a:blip>
            <a:stretch>
              <a:fillRect/>
            </a:stretch>
          </a:blipFill>
        </p:spPr>
      </p:sp>
      <p:sp>
        <p:nvSpPr>
          <p:cNvPr id="6" name="TextBox 6"/>
          <p:cNvSpPr txBox="1"/>
          <p:nvPr/>
        </p:nvSpPr>
        <p:spPr>
          <a:xfrm>
            <a:off x="2275609" y="3248025"/>
            <a:ext cx="8920944" cy="1800225"/>
          </a:xfrm>
          <a:prstGeom prst="rect">
            <a:avLst/>
          </a:prstGeom>
        </p:spPr>
        <p:txBody>
          <a:bodyPr lIns="0" tIns="0" rIns="0" bIns="0" rtlCol="0" anchor="t">
            <a:spAutoFit/>
          </a:bodyPr>
          <a:lstStyle/>
          <a:p>
            <a:pPr marL="0" lvl="0" indent="0">
              <a:lnSpc>
                <a:spcPts val="7081"/>
              </a:lnSpc>
            </a:pPr>
            <a:r>
              <a:rPr lang="en-US" sz="5900" dirty="0">
                <a:solidFill>
                  <a:srgbClr val="000000"/>
                </a:solidFill>
                <a:latin typeface="Roboto"/>
              </a:rPr>
              <a:t>Disaster Management  System for Sri Lanka</a:t>
            </a:r>
          </a:p>
        </p:txBody>
      </p:sp>
      <p:sp>
        <p:nvSpPr>
          <p:cNvPr id="7" name="TextBox 7"/>
          <p:cNvSpPr txBox="1"/>
          <p:nvPr/>
        </p:nvSpPr>
        <p:spPr>
          <a:xfrm>
            <a:off x="2522393" y="6717030"/>
            <a:ext cx="5933558" cy="2541270"/>
          </a:xfrm>
          <a:prstGeom prst="rect">
            <a:avLst/>
          </a:prstGeom>
        </p:spPr>
        <p:txBody>
          <a:bodyPr lIns="0" tIns="0" rIns="0" bIns="0" rtlCol="0" anchor="t">
            <a:spAutoFit/>
          </a:bodyPr>
          <a:lstStyle/>
          <a:p>
            <a:pPr>
              <a:lnSpc>
                <a:spcPts val="5069"/>
              </a:lnSpc>
            </a:pPr>
            <a:r>
              <a:rPr lang="en-US" sz="3899">
                <a:solidFill>
                  <a:srgbClr val="000000"/>
                </a:solidFill>
                <a:latin typeface="Roboto"/>
              </a:rPr>
              <a:t>Vidushan Prabash </a:t>
            </a:r>
          </a:p>
          <a:p>
            <a:pPr>
              <a:lnSpc>
                <a:spcPts val="5069"/>
              </a:lnSpc>
            </a:pPr>
            <a:r>
              <a:rPr lang="en-US" sz="3899">
                <a:solidFill>
                  <a:srgbClr val="000000"/>
                </a:solidFill>
                <a:latin typeface="Roboto"/>
              </a:rPr>
              <a:t>HD 05</a:t>
            </a:r>
          </a:p>
          <a:p>
            <a:pPr>
              <a:lnSpc>
                <a:spcPts val="5069"/>
              </a:lnSpc>
            </a:pPr>
            <a:r>
              <a:rPr lang="en-US" sz="3899">
                <a:solidFill>
                  <a:srgbClr val="000000"/>
                </a:solidFill>
                <a:latin typeface="Roboto"/>
              </a:rPr>
              <a:t>Student ID:</a:t>
            </a:r>
          </a:p>
          <a:p>
            <a:pPr marL="0" lvl="0" indent="0">
              <a:lnSpc>
                <a:spcPts val="5069"/>
              </a:lnSpc>
            </a:pPr>
            <a:r>
              <a:rPr lang="en-US" sz="3899">
                <a:solidFill>
                  <a:srgbClr val="000000"/>
                </a:solidFill>
                <a:latin typeface="Roboto"/>
              </a:rPr>
              <a:t>HD0520018 </a:t>
            </a:r>
          </a:p>
        </p:txBody>
      </p:sp>
      <p:sp>
        <p:nvSpPr>
          <p:cNvPr id="8" name="TextBox 8"/>
          <p:cNvSpPr txBox="1"/>
          <p:nvPr/>
        </p:nvSpPr>
        <p:spPr>
          <a:xfrm>
            <a:off x="2275609" y="1295400"/>
            <a:ext cx="8920944" cy="1962150"/>
          </a:xfrm>
          <a:prstGeom prst="rect">
            <a:avLst/>
          </a:prstGeom>
        </p:spPr>
        <p:txBody>
          <a:bodyPr lIns="0" tIns="0" rIns="0" bIns="0" rtlCol="0" anchor="t">
            <a:spAutoFit/>
          </a:bodyPr>
          <a:lstStyle/>
          <a:p>
            <a:pPr marL="0" lvl="0" indent="0">
              <a:lnSpc>
                <a:spcPts val="13079"/>
              </a:lnSpc>
            </a:pPr>
            <a:r>
              <a:rPr lang="en-US" sz="10899" dirty="0" err="1">
                <a:solidFill>
                  <a:srgbClr val="000000"/>
                </a:solidFill>
                <a:latin typeface="Agrandir Medium"/>
              </a:rPr>
              <a:t>Help+Us</a:t>
            </a:r>
            <a:r>
              <a:rPr lang="en-US" sz="10899" dirty="0">
                <a:solidFill>
                  <a:srgbClr val="000000"/>
                </a:solidFill>
                <a:latin typeface="Agrandir Medium"/>
              </a:rPr>
              <a:t> </a:t>
            </a:r>
          </a:p>
        </p:txBody>
      </p:sp>
      <p:sp>
        <p:nvSpPr>
          <p:cNvPr id="9" name="TextBox 9"/>
          <p:cNvSpPr txBox="1"/>
          <p:nvPr/>
        </p:nvSpPr>
        <p:spPr>
          <a:xfrm>
            <a:off x="10226514" y="6717030"/>
            <a:ext cx="6323217" cy="2541270"/>
          </a:xfrm>
          <a:prstGeom prst="rect">
            <a:avLst/>
          </a:prstGeom>
        </p:spPr>
        <p:txBody>
          <a:bodyPr lIns="0" tIns="0" rIns="0" bIns="0" rtlCol="0" anchor="t">
            <a:spAutoFit/>
          </a:bodyPr>
          <a:lstStyle/>
          <a:p>
            <a:pPr>
              <a:lnSpc>
                <a:spcPts val="5069"/>
              </a:lnSpc>
            </a:pPr>
            <a:r>
              <a:rPr lang="en-US" sz="3899">
                <a:solidFill>
                  <a:srgbClr val="000000"/>
                </a:solidFill>
                <a:latin typeface="Roboto"/>
              </a:rPr>
              <a:t>Keshari Hasithangi </a:t>
            </a:r>
          </a:p>
          <a:p>
            <a:pPr>
              <a:lnSpc>
                <a:spcPts val="5069"/>
              </a:lnSpc>
            </a:pPr>
            <a:r>
              <a:rPr lang="en-US" sz="3899">
                <a:solidFill>
                  <a:srgbClr val="000000"/>
                </a:solidFill>
                <a:latin typeface="Roboto"/>
              </a:rPr>
              <a:t>UOG 01</a:t>
            </a:r>
          </a:p>
          <a:p>
            <a:pPr marL="0" lvl="0" indent="0">
              <a:lnSpc>
                <a:spcPts val="5069"/>
              </a:lnSpc>
            </a:pPr>
            <a:r>
              <a:rPr lang="en-US" sz="3899">
                <a:solidFill>
                  <a:srgbClr val="000000"/>
                </a:solidFill>
                <a:latin typeface="Roboto"/>
              </a:rPr>
              <a:t>Student ID: UOG/BSC/IS/2021/1/00007</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mph" presetSubtype="0" fill="hold" grpId="0" nodeType="afterEffect">
                                  <p:stCondLst>
                                    <p:cond delay="0"/>
                                  </p:stCondLst>
                                  <p:iterate type="lt">
                                    <p:tmPct val="22500"/>
                                  </p:iterate>
                                  <p:childTnLst>
                                    <p:set>
                                      <p:cBhvr override="childStyle">
                                        <p:cTn id="6" dur="2000" fill="hold"/>
                                        <p:tgtEl>
                                          <p:spTgt spid="8"/>
                                        </p:tgtEl>
                                        <p:attrNameLst>
                                          <p:attrName>style.color</p:attrName>
                                        </p:attrNameLst>
                                      </p:cBhvr>
                                      <p:to>
                                        <p:clrVal>
                                          <a:schemeClr val="accent2"/>
                                        </p:clrVal>
                                      </p:to>
                                    </p:set>
                                    <p:set>
                                      <p:cBhvr>
                                        <p:cTn id="7" dur="2000" fill="hold"/>
                                        <p:tgtEl>
                                          <p:spTgt spid="8"/>
                                        </p:tgtEl>
                                        <p:attrNameLst>
                                          <p:attrName>fillcolor</p:attrName>
                                        </p:attrNameLst>
                                      </p:cBhvr>
                                      <p:to>
                                        <p:clrVal>
                                          <a:schemeClr val="accent2"/>
                                        </p:clrVal>
                                      </p:to>
                                    </p:set>
                                    <p:set>
                                      <p:cBhvr>
                                        <p:cTn id="8" dur="2000" fill="hold"/>
                                        <p:tgtEl>
                                          <p:spTgt spid="8"/>
                                        </p:tgtEl>
                                        <p:attrNameLst>
                                          <p:attrName>fill.type</p:attrName>
                                        </p:attrNameLst>
                                      </p:cBhvr>
                                      <p:to>
                                        <p:strVal val="solid"/>
                                      </p:to>
                                    </p:set>
                                  </p:childTnLst>
                                </p:cTn>
                              </p:par>
                              <p:par>
                                <p:cTn id="9" presetID="16" presetClass="emph" presetSubtype="0" fill="hold" grpId="0" nodeType="withEffect">
                                  <p:stCondLst>
                                    <p:cond delay="0"/>
                                  </p:stCondLst>
                                  <p:iterate type="lt">
                                    <p:tmPct val="4000"/>
                                  </p:iterate>
                                  <p:childTnLst>
                                    <p:set>
                                      <p:cBhvr override="childStyle">
                                        <p:cTn id="10" dur="2000" fill="hold"/>
                                        <p:tgtEl>
                                          <p:spTgt spid="6"/>
                                        </p:tgtEl>
                                        <p:attrNameLst>
                                          <p:attrName>style.color</p:attrName>
                                        </p:attrNameLst>
                                      </p:cBhvr>
                                      <p:to>
                                        <p:clrVal>
                                          <a:schemeClr val="accent2"/>
                                        </p:clrVal>
                                      </p:to>
                                    </p:set>
                                    <p:set>
                                      <p:cBhvr>
                                        <p:cTn id="11" dur="2000" fill="hold"/>
                                        <p:tgtEl>
                                          <p:spTgt spid="6"/>
                                        </p:tgtEl>
                                        <p:attrNameLst>
                                          <p:attrName>fillcolor</p:attrName>
                                        </p:attrNameLst>
                                      </p:cBhvr>
                                      <p:to>
                                        <p:clrVal>
                                          <a:schemeClr val="accent2"/>
                                        </p:clrVal>
                                      </p:to>
                                    </p:set>
                                    <p:set>
                                      <p:cBhvr>
                                        <p:cTn id="12" dur="2000" fill="hold"/>
                                        <p:tgtEl>
                                          <p:spTgt spid="6"/>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3166436" flipH="1">
            <a:off x="-546120" y="7824692"/>
            <a:ext cx="4013773" cy="3963601"/>
          </a:xfrm>
          <a:custGeom>
            <a:avLst/>
            <a:gdLst/>
            <a:ahLst/>
            <a:cxnLst/>
            <a:rect l="l" t="t" r="r" b="b"/>
            <a:pathLst>
              <a:path w="4013773" h="3963601">
                <a:moveTo>
                  <a:pt x="4013773" y="0"/>
                </a:moveTo>
                <a:lnTo>
                  <a:pt x="0" y="0"/>
                </a:lnTo>
                <a:lnTo>
                  <a:pt x="0" y="3963601"/>
                </a:lnTo>
                <a:lnTo>
                  <a:pt x="4013773" y="3963601"/>
                </a:lnTo>
                <a:lnTo>
                  <a:pt x="4013773" y="0"/>
                </a:lnTo>
                <a:close/>
              </a:path>
            </a:pathLst>
          </a:custGeom>
          <a:blipFill>
            <a:blip r:embed="rId2"/>
            <a:stretch>
              <a:fillRect/>
            </a:stretch>
          </a:blipFill>
        </p:spPr>
      </p:sp>
      <p:sp>
        <p:nvSpPr>
          <p:cNvPr id="3" name="Freeform 3"/>
          <p:cNvSpPr/>
          <p:nvPr/>
        </p:nvSpPr>
        <p:spPr>
          <a:xfrm rot="-8448782">
            <a:off x="15152711" y="7762502"/>
            <a:ext cx="4582240" cy="4907352"/>
          </a:xfrm>
          <a:custGeom>
            <a:avLst/>
            <a:gdLst/>
            <a:ahLst/>
            <a:cxnLst/>
            <a:rect l="l" t="t" r="r" b="b"/>
            <a:pathLst>
              <a:path w="4582240" h="4907352">
                <a:moveTo>
                  <a:pt x="0" y="0"/>
                </a:moveTo>
                <a:lnTo>
                  <a:pt x="4582240" y="0"/>
                </a:lnTo>
                <a:lnTo>
                  <a:pt x="4582240" y="4907352"/>
                </a:lnTo>
                <a:lnTo>
                  <a:pt x="0" y="4907352"/>
                </a:lnTo>
                <a:lnTo>
                  <a:pt x="0" y="0"/>
                </a:lnTo>
                <a:close/>
              </a:path>
            </a:pathLst>
          </a:custGeom>
          <a:blipFill>
            <a:blip r:embed="rId3"/>
            <a:stretch>
              <a:fillRect/>
            </a:stretch>
          </a:blipFill>
        </p:spPr>
      </p:sp>
      <p:sp>
        <p:nvSpPr>
          <p:cNvPr id="4" name="Freeform 4"/>
          <p:cNvSpPr/>
          <p:nvPr/>
        </p:nvSpPr>
        <p:spPr>
          <a:xfrm rot="7748580">
            <a:off x="2857154" y="8649170"/>
            <a:ext cx="3408373" cy="3513786"/>
          </a:xfrm>
          <a:custGeom>
            <a:avLst/>
            <a:gdLst/>
            <a:ahLst/>
            <a:cxnLst/>
            <a:rect l="l" t="t" r="r" b="b"/>
            <a:pathLst>
              <a:path w="3408373" h="3513786">
                <a:moveTo>
                  <a:pt x="0" y="0"/>
                </a:moveTo>
                <a:lnTo>
                  <a:pt x="3408373" y="0"/>
                </a:lnTo>
                <a:lnTo>
                  <a:pt x="3408373" y="3513786"/>
                </a:lnTo>
                <a:lnTo>
                  <a:pt x="0" y="3513786"/>
                </a:lnTo>
                <a:lnTo>
                  <a:pt x="0" y="0"/>
                </a:lnTo>
                <a:close/>
              </a:path>
            </a:pathLst>
          </a:custGeom>
          <a:blipFill>
            <a:blip r:embed="rId4"/>
            <a:stretch>
              <a:fillRect/>
            </a:stretch>
          </a:blipFill>
        </p:spPr>
      </p:sp>
      <p:sp>
        <p:nvSpPr>
          <p:cNvPr id="5" name="Freeform 5"/>
          <p:cNvSpPr/>
          <p:nvPr/>
        </p:nvSpPr>
        <p:spPr>
          <a:xfrm rot="-10677212">
            <a:off x="12159787" y="8255133"/>
            <a:ext cx="3188088" cy="3124326"/>
          </a:xfrm>
          <a:custGeom>
            <a:avLst/>
            <a:gdLst/>
            <a:ahLst/>
            <a:cxnLst/>
            <a:rect l="l" t="t" r="r" b="b"/>
            <a:pathLst>
              <a:path w="3188088" h="3124326">
                <a:moveTo>
                  <a:pt x="0" y="0"/>
                </a:moveTo>
                <a:lnTo>
                  <a:pt x="3188088" y="0"/>
                </a:lnTo>
                <a:lnTo>
                  <a:pt x="3188088" y="3124326"/>
                </a:lnTo>
                <a:lnTo>
                  <a:pt x="0" y="3124326"/>
                </a:lnTo>
                <a:lnTo>
                  <a:pt x="0" y="0"/>
                </a:lnTo>
                <a:close/>
              </a:path>
            </a:pathLst>
          </a:custGeom>
          <a:blipFill>
            <a:blip r:embed="rId5"/>
            <a:stretch>
              <a:fillRect/>
            </a:stretch>
          </a:blipFill>
        </p:spPr>
      </p:sp>
      <p:sp>
        <p:nvSpPr>
          <p:cNvPr id="6" name="Freeform 6"/>
          <p:cNvSpPr/>
          <p:nvPr/>
        </p:nvSpPr>
        <p:spPr>
          <a:xfrm>
            <a:off x="7305668" y="10358437"/>
            <a:ext cx="9263148" cy="10406063"/>
          </a:xfrm>
          <a:custGeom>
            <a:avLst/>
            <a:gdLst/>
            <a:ahLst/>
            <a:cxnLst/>
            <a:rect l="l" t="t" r="r" b="b"/>
            <a:pathLst>
              <a:path w="9263148" h="10406063">
                <a:moveTo>
                  <a:pt x="0" y="0"/>
                </a:moveTo>
                <a:lnTo>
                  <a:pt x="9263148" y="0"/>
                </a:lnTo>
                <a:lnTo>
                  <a:pt x="9263148" y="10406063"/>
                </a:lnTo>
                <a:lnTo>
                  <a:pt x="0" y="10406063"/>
                </a:lnTo>
                <a:lnTo>
                  <a:pt x="0" y="0"/>
                </a:lnTo>
                <a:close/>
              </a:path>
            </a:pathLst>
          </a:custGeom>
          <a:blipFill>
            <a:blip r:embed="rId6"/>
            <a:stretch>
              <a:fillRect/>
            </a:stretch>
          </a:blipFill>
        </p:spPr>
      </p:sp>
      <p:sp>
        <p:nvSpPr>
          <p:cNvPr id="7" name="TextBox 7"/>
          <p:cNvSpPr txBox="1"/>
          <p:nvPr/>
        </p:nvSpPr>
        <p:spPr>
          <a:xfrm>
            <a:off x="1143000" y="12606337"/>
            <a:ext cx="7658100" cy="847476"/>
          </a:xfrm>
          <a:prstGeom prst="rect">
            <a:avLst/>
          </a:prstGeom>
        </p:spPr>
        <p:txBody>
          <a:bodyPr wrap="square" lIns="0" tIns="0" rIns="0" bIns="0" rtlCol="0" anchor="t">
            <a:spAutoFit/>
          </a:bodyPr>
          <a:lstStyle/>
          <a:p>
            <a:pPr marL="0" lvl="0" indent="0" algn="l">
              <a:lnSpc>
                <a:spcPts val="6883"/>
              </a:lnSpc>
            </a:pPr>
            <a:r>
              <a:rPr lang="en-US" sz="5735" dirty="0">
                <a:solidFill>
                  <a:srgbClr val="000000"/>
                </a:solidFill>
                <a:latin typeface="Roboto" panose="02000000000000000000" pitchFamily="2" charset="0"/>
                <a:ea typeface="Roboto" panose="02000000000000000000" pitchFamily="2" charset="0"/>
                <a:cs typeface="Roboto" panose="02000000000000000000" pitchFamily="2" charset="0"/>
              </a:rPr>
              <a:t>4. System Modeling</a:t>
            </a:r>
          </a:p>
        </p:txBody>
      </p:sp>
      <p:sp>
        <p:nvSpPr>
          <p:cNvPr id="8" name="TextBox 2">
            <a:extLst>
              <a:ext uri="{FF2B5EF4-FFF2-40B4-BE49-F238E27FC236}">
                <a16:creationId xmlns:a16="http://schemas.microsoft.com/office/drawing/2014/main" id="{A4FEACCB-37C3-B3D2-CD88-1798701F0C75}"/>
              </a:ext>
            </a:extLst>
          </p:cNvPr>
          <p:cNvSpPr txBox="1"/>
          <p:nvPr/>
        </p:nvSpPr>
        <p:spPr>
          <a:xfrm>
            <a:off x="1600200" y="-6972300"/>
            <a:ext cx="8035280" cy="1932388"/>
          </a:xfrm>
          <a:prstGeom prst="rect">
            <a:avLst/>
          </a:prstGeom>
        </p:spPr>
        <p:txBody>
          <a:bodyPr lIns="0" tIns="0" rIns="0" bIns="0" rtlCol="0" anchor="t">
            <a:spAutoFit/>
          </a:bodyPr>
          <a:lstStyle/>
          <a:p>
            <a:pPr marL="0" lvl="0" indent="0">
              <a:lnSpc>
                <a:spcPts val="7650"/>
              </a:lnSpc>
            </a:pPr>
            <a:r>
              <a:rPr lang="en-US" sz="6375" dirty="0">
                <a:solidFill>
                  <a:srgbClr val="000000"/>
                </a:solidFill>
                <a:latin typeface="Roboto" panose="02000000000000000000" pitchFamily="2" charset="0"/>
                <a:ea typeface="Roboto" panose="02000000000000000000" pitchFamily="2" charset="0"/>
                <a:cs typeface="Roboto" panose="02000000000000000000" pitchFamily="2" charset="0"/>
              </a:rPr>
              <a:t>3. Scope of the project</a:t>
            </a:r>
          </a:p>
        </p:txBody>
      </p:sp>
      <p:sp>
        <p:nvSpPr>
          <p:cNvPr id="9" name="TextBox 3">
            <a:extLst>
              <a:ext uri="{FF2B5EF4-FFF2-40B4-BE49-F238E27FC236}">
                <a16:creationId xmlns:a16="http://schemas.microsoft.com/office/drawing/2014/main" id="{4C40B02B-6878-4613-BDB9-EDD7E7D40C0D}"/>
              </a:ext>
            </a:extLst>
          </p:cNvPr>
          <p:cNvSpPr txBox="1"/>
          <p:nvPr/>
        </p:nvSpPr>
        <p:spPr>
          <a:xfrm>
            <a:off x="7837442" y="-6006106"/>
            <a:ext cx="8770686" cy="5857342"/>
          </a:xfrm>
          <a:prstGeom prst="rect">
            <a:avLst/>
          </a:prstGeom>
        </p:spPr>
        <p:txBody>
          <a:bodyPr lIns="0" tIns="0" rIns="0" bIns="0" rtlCol="0" anchor="t">
            <a:spAutoFit/>
          </a:bodyPr>
          <a:lstStyle/>
          <a:p>
            <a:pPr marL="797837" lvl="1" indent="-398918">
              <a:lnSpc>
                <a:spcPts val="6688"/>
              </a:lnSpc>
              <a:buFont typeface="Arial"/>
              <a:buChar char="•"/>
            </a:pPr>
            <a:r>
              <a:rPr lang="en-US" sz="3695" dirty="0">
                <a:solidFill>
                  <a:srgbClr val="000000"/>
                </a:solidFill>
                <a:latin typeface="Roboto"/>
              </a:rPr>
              <a:t>Display real-time disaster locations on the map.</a:t>
            </a:r>
          </a:p>
          <a:p>
            <a:pPr marL="797837" lvl="1" indent="-398918">
              <a:lnSpc>
                <a:spcPts val="6688"/>
              </a:lnSpc>
              <a:buFont typeface="Arial"/>
              <a:buChar char="•"/>
            </a:pPr>
            <a:r>
              <a:rPr lang="en-US" sz="3695" dirty="0">
                <a:solidFill>
                  <a:srgbClr val="000000"/>
                </a:solidFill>
                <a:latin typeface="Roboto"/>
              </a:rPr>
              <a:t>Display temporary and safe shelters.</a:t>
            </a:r>
          </a:p>
          <a:p>
            <a:pPr marL="797837" lvl="1" indent="-398918">
              <a:lnSpc>
                <a:spcPts val="6688"/>
              </a:lnSpc>
              <a:buFont typeface="Arial"/>
              <a:buChar char="•"/>
            </a:pPr>
            <a:r>
              <a:rPr lang="en-US" sz="3695" dirty="0">
                <a:solidFill>
                  <a:srgbClr val="000000"/>
                </a:solidFill>
                <a:latin typeface="Roboto"/>
              </a:rPr>
              <a:t> Guide the users by giving the instructions to follow before, during and after a disaster.</a:t>
            </a:r>
          </a:p>
          <a:p>
            <a:pPr marL="797837" lvl="1" indent="-398918">
              <a:lnSpc>
                <a:spcPts val="6688"/>
              </a:lnSpc>
              <a:buFont typeface="Arial"/>
              <a:buChar char="•"/>
            </a:pPr>
            <a:r>
              <a:rPr lang="en-US" sz="3695" dirty="0">
                <a:solidFill>
                  <a:srgbClr val="000000"/>
                </a:solidFill>
                <a:latin typeface="Roboto"/>
              </a:rPr>
              <a:t>Help victims using donations.</a:t>
            </a:r>
          </a:p>
        </p:txBody>
      </p:sp>
    </p:spTree>
    <p:extLst>
      <p:ext uri="{BB962C8B-B14F-4D97-AF65-F5344CB8AC3E}">
        <p14:creationId xmlns:p14="http://schemas.microsoft.com/office/powerpoint/2010/main" val="3099537824"/>
      </p:ext>
    </p:extLst>
  </p:cSld>
  <p:clrMapOvr>
    <a:masterClrMapping/>
  </p:clrMapOvr>
  <mc:AlternateContent xmlns:mc="http://schemas.openxmlformats.org/markup-compatibility/2006" xmlns:p159="http://schemas.microsoft.com/office/powerpoint/2015/09/main">
    <mc:Choice Requires="p159">
      <p:transition spd="slow" advClick="0" advTm="0">
        <p159:morph option="byObject"/>
      </p:transition>
    </mc:Choice>
    <mc:Fallback xmlns="">
      <p:transition spd="slow" advClick="0" advTm="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DBD4FE"/>
        </a:solidFill>
        <a:effectLst/>
      </p:bgPr>
    </p:bg>
    <p:spTree>
      <p:nvGrpSpPr>
        <p:cNvPr id="1" name=""/>
        <p:cNvGrpSpPr/>
        <p:nvPr/>
      </p:nvGrpSpPr>
      <p:grpSpPr>
        <a:xfrm>
          <a:off x="0" y="0"/>
          <a:ext cx="0" cy="0"/>
          <a:chOff x="0" y="0"/>
          <a:chExt cx="0" cy="0"/>
        </a:xfrm>
      </p:grpSpPr>
      <p:sp>
        <p:nvSpPr>
          <p:cNvPr id="2" name="Freeform 2"/>
          <p:cNvSpPr/>
          <p:nvPr/>
        </p:nvSpPr>
        <p:spPr>
          <a:xfrm rot="-3166436" flipH="1">
            <a:off x="-546120" y="7824692"/>
            <a:ext cx="4013773" cy="3963601"/>
          </a:xfrm>
          <a:custGeom>
            <a:avLst/>
            <a:gdLst/>
            <a:ahLst/>
            <a:cxnLst/>
            <a:rect l="l" t="t" r="r" b="b"/>
            <a:pathLst>
              <a:path w="4013773" h="3963601">
                <a:moveTo>
                  <a:pt x="4013773" y="0"/>
                </a:moveTo>
                <a:lnTo>
                  <a:pt x="0" y="0"/>
                </a:lnTo>
                <a:lnTo>
                  <a:pt x="0" y="3963601"/>
                </a:lnTo>
                <a:lnTo>
                  <a:pt x="4013773" y="3963601"/>
                </a:lnTo>
                <a:lnTo>
                  <a:pt x="4013773" y="0"/>
                </a:lnTo>
                <a:close/>
              </a:path>
            </a:pathLst>
          </a:custGeom>
          <a:blipFill>
            <a:blip r:embed="rId2"/>
            <a:stretch>
              <a:fillRect/>
            </a:stretch>
          </a:blipFill>
        </p:spPr>
      </p:sp>
      <p:sp>
        <p:nvSpPr>
          <p:cNvPr id="3" name="Freeform 3"/>
          <p:cNvSpPr/>
          <p:nvPr/>
        </p:nvSpPr>
        <p:spPr>
          <a:xfrm rot="-8448782">
            <a:off x="15152711" y="7762502"/>
            <a:ext cx="4582240" cy="4907352"/>
          </a:xfrm>
          <a:custGeom>
            <a:avLst/>
            <a:gdLst/>
            <a:ahLst/>
            <a:cxnLst/>
            <a:rect l="l" t="t" r="r" b="b"/>
            <a:pathLst>
              <a:path w="4582240" h="4907352">
                <a:moveTo>
                  <a:pt x="0" y="0"/>
                </a:moveTo>
                <a:lnTo>
                  <a:pt x="4582240" y="0"/>
                </a:lnTo>
                <a:lnTo>
                  <a:pt x="4582240" y="4907352"/>
                </a:lnTo>
                <a:lnTo>
                  <a:pt x="0" y="4907352"/>
                </a:lnTo>
                <a:lnTo>
                  <a:pt x="0" y="0"/>
                </a:lnTo>
                <a:close/>
              </a:path>
            </a:pathLst>
          </a:custGeom>
          <a:blipFill>
            <a:blip r:embed="rId3"/>
            <a:stretch>
              <a:fillRect/>
            </a:stretch>
          </a:blipFill>
        </p:spPr>
      </p:sp>
      <p:sp>
        <p:nvSpPr>
          <p:cNvPr id="4" name="Freeform 4"/>
          <p:cNvSpPr/>
          <p:nvPr/>
        </p:nvSpPr>
        <p:spPr>
          <a:xfrm rot="7748580">
            <a:off x="2857154" y="8649170"/>
            <a:ext cx="3408373" cy="3513786"/>
          </a:xfrm>
          <a:custGeom>
            <a:avLst/>
            <a:gdLst/>
            <a:ahLst/>
            <a:cxnLst/>
            <a:rect l="l" t="t" r="r" b="b"/>
            <a:pathLst>
              <a:path w="3408373" h="3513786">
                <a:moveTo>
                  <a:pt x="0" y="0"/>
                </a:moveTo>
                <a:lnTo>
                  <a:pt x="3408373" y="0"/>
                </a:lnTo>
                <a:lnTo>
                  <a:pt x="3408373" y="3513786"/>
                </a:lnTo>
                <a:lnTo>
                  <a:pt x="0" y="3513786"/>
                </a:lnTo>
                <a:lnTo>
                  <a:pt x="0" y="0"/>
                </a:lnTo>
                <a:close/>
              </a:path>
            </a:pathLst>
          </a:custGeom>
          <a:blipFill>
            <a:blip r:embed="rId4"/>
            <a:stretch>
              <a:fillRect/>
            </a:stretch>
          </a:blipFill>
        </p:spPr>
      </p:sp>
      <p:sp>
        <p:nvSpPr>
          <p:cNvPr id="5" name="Freeform 5"/>
          <p:cNvSpPr/>
          <p:nvPr/>
        </p:nvSpPr>
        <p:spPr>
          <a:xfrm rot="-10677212">
            <a:off x="12159787" y="8255133"/>
            <a:ext cx="3188088" cy="3124326"/>
          </a:xfrm>
          <a:custGeom>
            <a:avLst/>
            <a:gdLst/>
            <a:ahLst/>
            <a:cxnLst/>
            <a:rect l="l" t="t" r="r" b="b"/>
            <a:pathLst>
              <a:path w="3188088" h="3124326">
                <a:moveTo>
                  <a:pt x="0" y="0"/>
                </a:moveTo>
                <a:lnTo>
                  <a:pt x="3188088" y="0"/>
                </a:lnTo>
                <a:lnTo>
                  <a:pt x="3188088" y="3124326"/>
                </a:lnTo>
                <a:lnTo>
                  <a:pt x="0" y="3124326"/>
                </a:lnTo>
                <a:lnTo>
                  <a:pt x="0" y="0"/>
                </a:lnTo>
                <a:close/>
              </a:path>
            </a:pathLst>
          </a:custGeom>
          <a:blipFill>
            <a:blip r:embed="rId5"/>
            <a:stretch>
              <a:fillRect/>
            </a:stretch>
          </a:blipFill>
        </p:spPr>
      </p:sp>
      <p:sp>
        <p:nvSpPr>
          <p:cNvPr id="7" name="TextBox 7"/>
          <p:cNvSpPr txBox="1"/>
          <p:nvPr/>
        </p:nvSpPr>
        <p:spPr>
          <a:xfrm>
            <a:off x="1143000" y="2247900"/>
            <a:ext cx="7658100" cy="847476"/>
          </a:xfrm>
          <a:prstGeom prst="rect">
            <a:avLst/>
          </a:prstGeom>
        </p:spPr>
        <p:txBody>
          <a:bodyPr wrap="square" lIns="0" tIns="0" rIns="0" bIns="0" rtlCol="0" anchor="t">
            <a:spAutoFit/>
          </a:bodyPr>
          <a:lstStyle/>
          <a:p>
            <a:pPr marL="0" lvl="0" indent="0" algn="l">
              <a:lnSpc>
                <a:spcPts val="6883"/>
              </a:lnSpc>
            </a:pPr>
            <a:r>
              <a:rPr lang="en-US" sz="5735" dirty="0">
                <a:solidFill>
                  <a:srgbClr val="000000"/>
                </a:solidFill>
                <a:latin typeface="Roboto" panose="02000000000000000000" pitchFamily="2" charset="0"/>
                <a:ea typeface="Roboto" panose="02000000000000000000" pitchFamily="2" charset="0"/>
                <a:cs typeface="Roboto" panose="02000000000000000000" pitchFamily="2" charset="0"/>
              </a:rPr>
              <a:t>4. System Modeling</a:t>
            </a:r>
          </a:p>
        </p:txBody>
      </p:sp>
      <p:pic>
        <p:nvPicPr>
          <p:cNvPr id="9" name="Picture 8">
            <a:extLst>
              <a:ext uri="{FF2B5EF4-FFF2-40B4-BE49-F238E27FC236}">
                <a16:creationId xmlns:a16="http://schemas.microsoft.com/office/drawing/2014/main" id="{39FFB64F-89FC-EC9F-6958-39CB3875874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12263" y="0"/>
            <a:ext cx="10659438" cy="1028700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mph" presetSubtype="0" grpId="0" nodeType="afterEffect">
                                  <p:stCondLst>
                                    <p:cond delay="0"/>
                                  </p:stCondLst>
                                  <p:iterate type="lt">
                                    <p:tmAbs val="25"/>
                                  </p:iterate>
                                  <p:childTnLst>
                                    <p:set>
                                      <p:cBhvr override="childStyle">
                                        <p:cTn id="6" dur="indefinite"/>
                                        <p:tgtEl>
                                          <p:spTgt spid="7"/>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2085033">
            <a:off x="-5385991" y="-1473249"/>
            <a:ext cx="4611421" cy="4681646"/>
          </a:xfrm>
          <a:custGeom>
            <a:avLst/>
            <a:gdLst/>
            <a:ahLst/>
            <a:cxnLst/>
            <a:rect l="l" t="t" r="r" b="b"/>
            <a:pathLst>
              <a:path w="4611421" h="4681646">
                <a:moveTo>
                  <a:pt x="0" y="0"/>
                </a:moveTo>
                <a:lnTo>
                  <a:pt x="4611421" y="0"/>
                </a:lnTo>
                <a:lnTo>
                  <a:pt x="4611421" y="4681646"/>
                </a:lnTo>
                <a:lnTo>
                  <a:pt x="0" y="4681646"/>
                </a:lnTo>
                <a:lnTo>
                  <a:pt x="0" y="0"/>
                </a:lnTo>
                <a:close/>
              </a:path>
            </a:pathLst>
          </a:custGeom>
          <a:blipFill>
            <a:blip r:embed="rId2"/>
            <a:stretch>
              <a:fillRect/>
            </a:stretch>
          </a:blipFill>
        </p:spPr>
      </p:sp>
      <p:sp>
        <p:nvSpPr>
          <p:cNvPr id="3" name="Freeform 3"/>
          <p:cNvSpPr/>
          <p:nvPr/>
        </p:nvSpPr>
        <p:spPr>
          <a:xfrm rot="-477094">
            <a:off x="13154408" y="-1063409"/>
            <a:ext cx="7555167" cy="7404064"/>
          </a:xfrm>
          <a:custGeom>
            <a:avLst/>
            <a:gdLst/>
            <a:ahLst/>
            <a:cxnLst/>
            <a:rect l="l" t="t" r="r" b="b"/>
            <a:pathLst>
              <a:path w="7555167" h="7404064">
                <a:moveTo>
                  <a:pt x="0" y="0"/>
                </a:moveTo>
                <a:lnTo>
                  <a:pt x="7555167" y="0"/>
                </a:lnTo>
                <a:lnTo>
                  <a:pt x="7555167" y="7404064"/>
                </a:lnTo>
                <a:lnTo>
                  <a:pt x="0" y="7404064"/>
                </a:lnTo>
                <a:lnTo>
                  <a:pt x="0" y="0"/>
                </a:lnTo>
                <a:close/>
              </a:path>
            </a:pathLst>
          </a:custGeom>
          <a:blipFill>
            <a:blip r:embed="rId3">
              <a:alphaModFix amt="32999"/>
            </a:blip>
            <a:stretch>
              <a:fillRect/>
            </a:stretch>
          </a:blipFill>
        </p:spPr>
      </p:sp>
      <p:sp>
        <p:nvSpPr>
          <p:cNvPr id="4" name="Freeform 4"/>
          <p:cNvSpPr/>
          <p:nvPr/>
        </p:nvSpPr>
        <p:spPr>
          <a:xfrm rot="639429">
            <a:off x="10692609" y="4304027"/>
            <a:ext cx="5330202" cy="5537872"/>
          </a:xfrm>
          <a:custGeom>
            <a:avLst/>
            <a:gdLst/>
            <a:ahLst/>
            <a:cxnLst/>
            <a:rect l="l" t="t" r="r" b="b"/>
            <a:pathLst>
              <a:path w="5330202" h="5537872">
                <a:moveTo>
                  <a:pt x="0" y="0"/>
                </a:moveTo>
                <a:lnTo>
                  <a:pt x="5330202" y="0"/>
                </a:lnTo>
                <a:lnTo>
                  <a:pt x="5330202" y="5537872"/>
                </a:lnTo>
                <a:lnTo>
                  <a:pt x="0" y="5537872"/>
                </a:lnTo>
                <a:lnTo>
                  <a:pt x="0" y="0"/>
                </a:lnTo>
                <a:close/>
              </a:path>
            </a:pathLst>
          </a:custGeom>
          <a:blipFill>
            <a:blip r:embed="rId4">
              <a:alphaModFix amt="38000"/>
            </a:blip>
            <a:stretch>
              <a:fillRect/>
            </a:stretch>
          </a:blipFill>
        </p:spPr>
      </p:sp>
      <p:sp>
        <p:nvSpPr>
          <p:cNvPr id="5" name="Freeform 5"/>
          <p:cNvSpPr/>
          <p:nvPr/>
        </p:nvSpPr>
        <p:spPr>
          <a:xfrm rot="-359231">
            <a:off x="16114362" y="6172335"/>
            <a:ext cx="5127146" cy="5285718"/>
          </a:xfrm>
          <a:custGeom>
            <a:avLst/>
            <a:gdLst/>
            <a:ahLst/>
            <a:cxnLst/>
            <a:rect l="l" t="t" r="r" b="b"/>
            <a:pathLst>
              <a:path w="5127146" h="5285718">
                <a:moveTo>
                  <a:pt x="0" y="0"/>
                </a:moveTo>
                <a:lnTo>
                  <a:pt x="5127146" y="0"/>
                </a:lnTo>
                <a:lnTo>
                  <a:pt x="5127146" y="5285718"/>
                </a:lnTo>
                <a:lnTo>
                  <a:pt x="0" y="5285718"/>
                </a:lnTo>
                <a:lnTo>
                  <a:pt x="0" y="0"/>
                </a:lnTo>
                <a:close/>
              </a:path>
            </a:pathLst>
          </a:custGeom>
          <a:blipFill>
            <a:blip r:embed="rId5">
              <a:alphaModFix amt="47000"/>
            </a:blip>
            <a:stretch>
              <a:fillRect/>
            </a:stretch>
          </a:blipFill>
        </p:spPr>
      </p:sp>
      <p:sp>
        <p:nvSpPr>
          <p:cNvPr id="6" name="Freeform 6"/>
          <p:cNvSpPr/>
          <p:nvPr/>
        </p:nvSpPr>
        <p:spPr>
          <a:xfrm>
            <a:off x="-6480028" y="3228309"/>
            <a:ext cx="12960057" cy="12960057"/>
          </a:xfrm>
          <a:custGeom>
            <a:avLst/>
            <a:gdLst/>
            <a:ahLst/>
            <a:cxnLst/>
            <a:rect l="l" t="t" r="r" b="b"/>
            <a:pathLst>
              <a:path w="12960057" h="12960057">
                <a:moveTo>
                  <a:pt x="0" y="0"/>
                </a:moveTo>
                <a:lnTo>
                  <a:pt x="12960056" y="0"/>
                </a:lnTo>
                <a:lnTo>
                  <a:pt x="12960056" y="12960057"/>
                </a:lnTo>
                <a:lnTo>
                  <a:pt x="0" y="1296005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aphicFrame>
        <p:nvGraphicFramePr>
          <p:cNvPr id="7" name="Table 7"/>
          <p:cNvGraphicFramePr>
            <a:graphicFrameLocks noGrp="1"/>
          </p:cNvGraphicFramePr>
          <p:nvPr>
            <p:extLst>
              <p:ext uri="{D42A27DB-BD31-4B8C-83A1-F6EECF244321}">
                <p14:modId xmlns:p14="http://schemas.microsoft.com/office/powerpoint/2010/main" val="3758257353"/>
              </p:ext>
            </p:extLst>
          </p:nvPr>
        </p:nvGraphicFramePr>
        <p:xfrm>
          <a:off x="2059581" y="11762758"/>
          <a:ext cx="15199719" cy="8011142"/>
        </p:xfrm>
        <a:graphic>
          <a:graphicData uri="http://schemas.openxmlformats.org/drawingml/2006/table">
            <a:tbl>
              <a:tblPr/>
              <a:tblGrid>
                <a:gridCol w="3019151">
                  <a:extLst>
                    <a:ext uri="{9D8B030D-6E8A-4147-A177-3AD203B41FA5}">
                      <a16:colId xmlns:a16="http://schemas.microsoft.com/office/drawing/2014/main" val="20000"/>
                    </a:ext>
                  </a:extLst>
                </a:gridCol>
                <a:gridCol w="12180568">
                  <a:extLst>
                    <a:ext uri="{9D8B030D-6E8A-4147-A177-3AD203B41FA5}">
                      <a16:colId xmlns:a16="http://schemas.microsoft.com/office/drawing/2014/main" val="20001"/>
                    </a:ext>
                  </a:extLst>
                </a:gridCol>
              </a:tblGrid>
              <a:tr h="869945">
                <a:tc>
                  <a:txBody>
                    <a:bodyPr/>
                    <a:lstStyle/>
                    <a:p>
                      <a:pPr algn="ctr">
                        <a:lnSpc>
                          <a:spcPts val="3079"/>
                        </a:lnSpc>
                        <a:defRPr/>
                      </a:pPr>
                      <a:r>
                        <a:rPr lang="en-US" sz="2199">
                          <a:solidFill>
                            <a:srgbClr val="FFFFFF"/>
                          </a:solidFill>
                          <a:latin typeface="Roboto Bold"/>
                        </a:rPr>
                        <a:t>Hardware</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F9AE41"/>
                    </a:solidFill>
                  </a:tcPr>
                </a:tc>
                <a:tc>
                  <a:txBody>
                    <a:bodyPr/>
                    <a:lstStyle/>
                    <a:p>
                      <a:pPr algn="l">
                        <a:lnSpc>
                          <a:spcPts val="4003"/>
                        </a:lnSpc>
                        <a:defRPr/>
                      </a:pPr>
                      <a:r>
                        <a:rPr lang="en-US" sz="2199" dirty="0">
                          <a:solidFill>
                            <a:srgbClr val="000000"/>
                          </a:solidFill>
                          <a:latin typeface="Roboto"/>
                        </a:rPr>
                        <a:t>Desktop - allows users to do operations using the Graphical user interfaces (GUI). </a:t>
                      </a:r>
                      <a:endParaRPr lang="en-US" sz="1100" dirty="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9AE41"/>
                      </a:solidFill>
                      <a:prstDash val="solid"/>
                      <a:round/>
                      <a:headEnd type="none" w="med" len="med"/>
                      <a:tailEnd type="none" w="med" len="med"/>
                    </a:lnR>
                    <a:lnT w="38100" cap="flat" cmpd="sng" algn="ctr">
                      <a:solidFill>
                        <a:srgbClr val="F9AE41"/>
                      </a:solidFill>
                      <a:prstDash val="solid"/>
                      <a:round/>
                      <a:headEnd type="none" w="med" len="med"/>
                      <a:tailEnd type="none" w="med" len="med"/>
                    </a:lnT>
                    <a:lnB w="38100" cap="flat" cmpd="sng" algn="ctr">
                      <a:solidFill>
                        <a:srgbClr val="F9AE41"/>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r h="869945">
                <a:tc rowSpan="4">
                  <a:txBody>
                    <a:bodyPr/>
                    <a:lstStyle/>
                    <a:p>
                      <a:pPr algn="ctr">
                        <a:lnSpc>
                          <a:spcPts val="3079"/>
                        </a:lnSpc>
                        <a:defRPr/>
                      </a:pPr>
                      <a:r>
                        <a:rPr lang="en-US" sz="2199">
                          <a:solidFill>
                            <a:srgbClr val="FFFFFF"/>
                          </a:solidFill>
                          <a:latin typeface="Roboto Bold"/>
                        </a:rPr>
                        <a:t>Languages</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F9AE41"/>
                    </a:solidFill>
                  </a:tcPr>
                </a:tc>
                <a:tc>
                  <a:txBody>
                    <a:bodyPr/>
                    <a:lstStyle/>
                    <a:p>
                      <a:pPr algn="l">
                        <a:lnSpc>
                          <a:spcPts val="4003"/>
                        </a:lnSpc>
                        <a:defRPr/>
                      </a:pPr>
                      <a:r>
                        <a:rPr lang="en-US" sz="2199">
                          <a:solidFill>
                            <a:srgbClr val="000000"/>
                          </a:solidFill>
                          <a:latin typeface="Roboto"/>
                        </a:rPr>
                        <a:t>Python – use to develop the back end of a web application.</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9AE41"/>
                      </a:solidFill>
                      <a:prstDash val="solid"/>
                      <a:round/>
                      <a:headEnd type="none" w="med" len="med"/>
                      <a:tailEnd type="none" w="med" len="med"/>
                    </a:lnR>
                    <a:lnT w="38100" cap="flat" cmpd="sng" algn="ctr">
                      <a:solidFill>
                        <a:srgbClr val="F9AE41"/>
                      </a:solidFill>
                      <a:prstDash val="solid"/>
                      <a:round/>
                      <a:headEnd type="none" w="med" len="med"/>
                      <a:tailEnd type="none" w="med" len="med"/>
                    </a:lnT>
                    <a:lnB w="38100" cap="flat" cmpd="sng" algn="ctr">
                      <a:solidFill>
                        <a:srgbClr val="F9AE41"/>
                      </a:solidFill>
                      <a:prstDash val="solid"/>
                      <a:round/>
                      <a:headEnd type="none" w="med" len="med"/>
                      <a:tailEnd type="none" w="med" len="med"/>
                    </a:lnB>
                  </a:tcPr>
                </a:tc>
                <a:extLst>
                  <a:ext uri="{0D108BD9-81ED-4DB2-BD59-A6C34878D82A}">
                    <a16:rowId xmlns:a16="http://schemas.microsoft.com/office/drawing/2014/main" val="10001"/>
                  </a:ext>
                </a:extLst>
              </a:tr>
              <a:tr h="869945">
                <a:tc vMerge="1">
                  <a:txBody>
                    <a:bodyPr/>
                    <a:lstStyle/>
                    <a:p>
                      <a:pPr algn="ctr">
                        <a:lnSpc>
                          <a:spcPts val="3079"/>
                        </a:lnSpc>
                        <a:defRPr/>
                      </a:pPr>
                      <a:r>
                        <a:rPr lang="en-US" sz="2199">
                          <a:solidFill>
                            <a:srgbClr val="FFFFFF"/>
                          </a:solidFill>
                          <a:latin typeface="Roboto Bold"/>
                        </a:rPr>
                        <a:t>Languages</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F9AE41"/>
                    </a:solidFill>
                  </a:tcPr>
                </a:tc>
                <a:tc>
                  <a:txBody>
                    <a:bodyPr/>
                    <a:lstStyle/>
                    <a:p>
                      <a:pPr algn="l">
                        <a:lnSpc>
                          <a:spcPts val="4003"/>
                        </a:lnSpc>
                        <a:defRPr/>
                      </a:pPr>
                      <a:r>
                        <a:rPr lang="en-US" sz="2199">
                          <a:solidFill>
                            <a:srgbClr val="000000"/>
                          </a:solidFill>
                          <a:latin typeface="Roboto"/>
                        </a:rPr>
                        <a:t>Java Script - use to make web pages more dynamic.</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9AE41"/>
                      </a:solidFill>
                      <a:prstDash val="solid"/>
                      <a:round/>
                      <a:headEnd type="none" w="med" len="med"/>
                      <a:tailEnd type="none" w="med" len="med"/>
                    </a:lnR>
                    <a:lnT w="38100" cap="flat" cmpd="sng" algn="ctr">
                      <a:solidFill>
                        <a:srgbClr val="F9AE41"/>
                      </a:solidFill>
                      <a:prstDash val="solid"/>
                      <a:round/>
                      <a:headEnd type="none" w="med" len="med"/>
                      <a:tailEnd type="none" w="med" len="med"/>
                    </a:lnT>
                    <a:lnB w="38100" cap="flat" cmpd="sng" algn="ctr">
                      <a:solidFill>
                        <a:srgbClr val="F9AE41"/>
                      </a:solidFill>
                      <a:prstDash val="solid"/>
                      <a:round/>
                      <a:headEnd type="none" w="med" len="med"/>
                      <a:tailEnd type="none" w="med" len="med"/>
                    </a:lnB>
                  </a:tcPr>
                </a:tc>
                <a:extLst>
                  <a:ext uri="{0D108BD9-81ED-4DB2-BD59-A6C34878D82A}">
                    <a16:rowId xmlns:a16="http://schemas.microsoft.com/office/drawing/2014/main" val="10002"/>
                  </a:ext>
                </a:extLst>
              </a:tr>
              <a:tr h="869945">
                <a:tc vMerge="1">
                  <a:txBody>
                    <a:bodyPr/>
                    <a:lstStyle/>
                    <a:p>
                      <a:pPr algn="ctr">
                        <a:lnSpc>
                          <a:spcPts val="3079"/>
                        </a:lnSpc>
                        <a:defRPr/>
                      </a:pPr>
                      <a:r>
                        <a:rPr lang="en-US" sz="2199">
                          <a:solidFill>
                            <a:srgbClr val="FFFFFF"/>
                          </a:solidFill>
                          <a:latin typeface="Roboto Bold"/>
                        </a:rPr>
                        <a:t>Languages</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F9AE41"/>
                    </a:solidFill>
                  </a:tcPr>
                </a:tc>
                <a:tc>
                  <a:txBody>
                    <a:bodyPr/>
                    <a:lstStyle/>
                    <a:p>
                      <a:pPr algn="l">
                        <a:lnSpc>
                          <a:spcPts val="4003"/>
                        </a:lnSpc>
                        <a:defRPr/>
                      </a:pPr>
                      <a:r>
                        <a:rPr lang="en-US" sz="2199">
                          <a:solidFill>
                            <a:srgbClr val="000000"/>
                          </a:solidFill>
                          <a:latin typeface="Roboto"/>
                        </a:rPr>
                        <a:t>HTML – use to structure the web page and its content.</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9AE41"/>
                      </a:solidFill>
                      <a:prstDash val="solid"/>
                      <a:round/>
                      <a:headEnd type="none" w="med" len="med"/>
                      <a:tailEnd type="none" w="med" len="med"/>
                    </a:lnR>
                    <a:lnT w="38100" cap="flat" cmpd="sng" algn="ctr">
                      <a:solidFill>
                        <a:srgbClr val="F9AE41"/>
                      </a:solidFill>
                      <a:prstDash val="solid"/>
                      <a:round/>
                      <a:headEnd type="none" w="med" len="med"/>
                      <a:tailEnd type="none" w="med" len="med"/>
                    </a:lnT>
                    <a:lnB w="38100" cap="flat" cmpd="sng" algn="ctr">
                      <a:solidFill>
                        <a:srgbClr val="F9AE41"/>
                      </a:solidFill>
                      <a:prstDash val="solid"/>
                      <a:round/>
                      <a:headEnd type="none" w="med" len="med"/>
                      <a:tailEnd type="none" w="med" len="med"/>
                    </a:lnB>
                  </a:tcPr>
                </a:tc>
                <a:extLst>
                  <a:ext uri="{0D108BD9-81ED-4DB2-BD59-A6C34878D82A}">
                    <a16:rowId xmlns:a16="http://schemas.microsoft.com/office/drawing/2014/main" val="10003"/>
                  </a:ext>
                </a:extLst>
              </a:tr>
              <a:tr h="869945">
                <a:tc vMerge="1">
                  <a:txBody>
                    <a:bodyPr/>
                    <a:lstStyle/>
                    <a:p>
                      <a:pPr algn="ctr">
                        <a:lnSpc>
                          <a:spcPts val="3079"/>
                        </a:lnSpc>
                        <a:defRPr/>
                      </a:pPr>
                      <a:r>
                        <a:rPr lang="en-US" sz="2199">
                          <a:solidFill>
                            <a:srgbClr val="FFFFFF"/>
                          </a:solidFill>
                          <a:latin typeface="Roboto Bold"/>
                        </a:rPr>
                        <a:t>Languages</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F9AE41"/>
                    </a:solidFill>
                  </a:tcPr>
                </a:tc>
                <a:tc>
                  <a:txBody>
                    <a:bodyPr/>
                    <a:lstStyle/>
                    <a:p>
                      <a:pPr algn="l">
                        <a:lnSpc>
                          <a:spcPts val="4003"/>
                        </a:lnSpc>
                        <a:defRPr/>
                      </a:pPr>
                      <a:r>
                        <a:rPr lang="en-US" sz="2199">
                          <a:solidFill>
                            <a:srgbClr val="000000"/>
                          </a:solidFill>
                          <a:latin typeface="Roboto"/>
                        </a:rPr>
                        <a:t>CSS – use to create different layouts on web pages.</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9AE41"/>
                      </a:solidFill>
                      <a:prstDash val="solid"/>
                      <a:round/>
                      <a:headEnd type="none" w="med" len="med"/>
                      <a:tailEnd type="none" w="med" len="med"/>
                    </a:lnR>
                    <a:lnT w="38100" cap="flat" cmpd="sng" algn="ctr">
                      <a:solidFill>
                        <a:srgbClr val="F9AE41"/>
                      </a:solidFill>
                      <a:prstDash val="solid"/>
                      <a:round/>
                      <a:headEnd type="none" w="med" len="med"/>
                      <a:tailEnd type="none" w="med" len="med"/>
                    </a:lnT>
                    <a:lnB w="38100" cap="flat" cmpd="sng" algn="ctr">
                      <a:solidFill>
                        <a:srgbClr val="F9AE41"/>
                      </a:solidFill>
                      <a:prstDash val="solid"/>
                      <a:round/>
                      <a:headEnd type="none" w="med" len="med"/>
                      <a:tailEnd type="none" w="med" len="med"/>
                    </a:lnB>
                  </a:tcPr>
                </a:tc>
                <a:extLst>
                  <a:ext uri="{0D108BD9-81ED-4DB2-BD59-A6C34878D82A}">
                    <a16:rowId xmlns:a16="http://schemas.microsoft.com/office/drawing/2014/main" val="10004"/>
                  </a:ext>
                </a:extLst>
              </a:tr>
              <a:tr h="869945">
                <a:tc>
                  <a:txBody>
                    <a:bodyPr/>
                    <a:lstStyle/>
                    <a:p>
                      <a:pPr algn="ctr">
                        <a:lnSpc>
                          <a:spcPts val="3079"/>
                        </a:lnSpc>
                        <a:defRPr/>
                      </a:pPr>
                      <a:r>
                        <a:rPr lang="en-US" sz="2199">
                          <a:solidFill>
                            <a:srgbClr val="FFFFFF"/>
                          </a:solidFill>
                          <a:latin typeface="Roboto Bold"/>
                        </a:rPr>
                        <a:t>Platforms</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F9AE41"/>
                    </a:solidFill>
                  </a:tcPr>
                </a:tc>
                <a:tc>
                  <a:txBody>
                    <a:bodyPr/>
                    <a:lstStyle/>
                    <a:p>
                      <a:pPr algn="l">
                        <a:lnSpc>
                          <a:spcPts val="4003"/>
                        </a:lnSpc>
                        <a:defRPr/>
                      </a:pPr>
                      <a:r>
                        <a:rPr lang="en-US" sz="2199">
                          <a:solidFill>
                            <a:srgbClr val="000000"/>
                          </a:solidFill>
                          <a:latin typeface="Roboto"/>
                        </a:rPr>
                        <a:t>Django – is a framework used to develop the backend of a web application.</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9AE41"/>
                      </a:solidFill>
                      <a:prstDash val="solid"/>
                      <a:round/>
                      <a:headEnd type="none" w="med" len="med"/>
                      <a:tailEnd type="none" w="med" len="med"/>
                    </a:lnR>
                    <a:lnT w="38100" cap="flat" cmpd="sng" algn="ctr">
                      <a:solidFill>
                        <a:srgbClr val="F9AE41"/>
                      </a:solidFill>
                      <a:prstDash val="solid"/>
                      <a:round/>
                      <a:headEnd type="none" w="med" len="med"/>
                      <a:tailEnd type="none" w="med" len="med"/>
                    </a:lnT>
                    <a:lnB w="38100" cap="flat" cmpd="sng" algn="ctr">
                      <a:solidFill>
                        <a:srgbClr val="F9AE41"/>
                      </a:solidFill>
                      <a:prstDash val="solid"/>
                      <a:round/>
                      <a:headEnd type="none" w="med" len="med"/>
                      <a:tailEnd type="none" w="med" len="med"/>
                    </a:lnB>
                  </a:tcPr>
                </a:tc>
                <a:extLst>
                  <a:ext uri="{0D108BD9-81ED-4DB2-BD59-A6C34878D82A}">
                    <a16:rowId xmlns:a16="http://schemas.microsoft.com/office/drawing/2014/main" val="10005"/>
                  </a:ext>
                </a:extLst>
              </a:tr>
              <a:tr h="1395736">
                <a:tc>
                  <a:txBody>
                    <a:bodyPr/>
                    <a:lstStyle/>
                    <a:p>
                      <a:pPr algn="ctr">
                        <a:lnSpc>
                          <a:spcPts val="3079"/>
                        </a:lnSpc>
                        <a:defRPr/>
                      </a:pPr>
                      <a:r>
                        <a:rPr lang="en-US" sz="2199">
                          <a:solidFill>
                            <a:srgbClr val="FFFFFF"/>
                          </a:solidFill>
                          <a:latin typeface="Roboto Bold"/>
                        </a:rPr>
                        <a:t>Database </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F9AE41"/>
                    </a:solidFill>
                  </a:tcPr>
                </a:tc>
                <a:tc>
                  <a:txBody>
                    <a:bodyPr/>
                    <a:lstStyle/>
                    <a:p>
                      <a:pPr algn="l">
                        <a:lnSpc>
                          <a:spcPts val="4003"/>
                        </a:lnSpc>
                        <a:defRPr/>
                      </a:pPr>
                      <a:r>
                        <a:rPr lang="en-US" sz="2199">
                          <a:solidFill>
                            <a:srgbClr val="000000"/>
                          </a:solidFill>
                          <a:latin typeface="Roboto"/>
                        </a:rPr>
                        <a:t>SQLite - Is a lightweight, serverless, and self-contained database engine that is suitable for projects with low to moderate database traffic.</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9AE41"/>
                      </a:solidFill>
                      <a:prstDash val="solid"/>
                      <a:round/>
                      <a:headEnd type="none" w="med" len="med"/>
                      <a:tailEnd type="none" w="med" len="med"/>
                    </a:lnR>
                    <a:lnT w="38100" cap="flat" cmpd="sng" algn="ctr">
                      <a:solidFill>
                        <a:srgbClr val="F9AE41"/>
                      </a:solidFill>
                      <a:prstDash val="solid"/>
                      <a:round/>
                      <a:headEnd type="none" w="med" len="med"/>
                      <a:tailEnd type="none" w="med" len="med"/>
                    </a:lnT>
                    <a:lnB w="38100" cap="flat" cmpd="sng" algn="ctr">
                      <a:solidFill>
                        <a:srgbClr val="F9AE41"/>
                      </a:solidFill>
                      <a:prstDash val="solid"/>
                      <a:round/>
                      <a:headEnd type="none" w="med" len="med"/>
                      <a:tailEnd type="none" w="med" len="med"/>
                    </a:lnB>
                  </a:tcPr>
                </a:tc>
                <a:extLst>
                  <a:ext uri="{0D108BD9-81ED-4DB2-BD59-A6C34878D82A}">
                    <a16:rowId xmlns:a16="http://schemas.microsoft.com/office/drawing/2014/main" val="10006"/>
                  </a:ext>
                </a:extLst>
              </a:tr>
              <a:tr h="1395736">
                <a:tc>
                  <a:txBody>
                    <a:bodyPr/>
                    <a:lstStyle/>
                    <a:p>
                      <a:pPr algn="ctr">
                        <a:lnSpc>
                          <a:spcPts val="3079"/>
                        </a:lnSpc>
                        <a:defRPr/>
                      </a:pPr>
                      <a:r>
                        <a:rPr lang="en-US" sz="2199">
                          <a:solidFill>
                            <a:srgbClr val="FFFFFF"/>
                          </a:solidFill>
                          <a:latin typeface="Roboto Bold"/>
                        </a:rPr>
                        <a:t>Development Environment</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F9AE41"/>
                    </a:solidFill>
                  </a:tcPr>
                </a:tc>
                <a:tc>
                  <a:txBody>
                    <a:bodyPr/>
                    <a:lstStyle/>
                    <a:p>
                      <a:pPr algn="l">
                        <a:lnSpc>
                          <a:spcPts val="4003"/>
                        </a:lnSpc>
                        <a:defRPr/>
                      </a:pPr>
                      <a:r>
                        <a:rPr lang="en-US" sz="2199" dirty="0" err="1">
                          <a:solidFill>
                            <a:srgbClr val="000000"/>
                          </a:solidFill>
                          <a:latin typeface="Roboto"/>
                        </a:rPr>
                        <a:t>VSCode</a:t>
                      </a:r>
                      <a:r>
                        <a:rPr lang="en-US" sz="2199" dirty="0">
                          <a:solidFill>
                            <a:srgbClr val="000000"/>
                          </a:solidFill>
                          <a:latin typeface="Roboto"/>
                        </a:rPr>
                        <a:t> -  is a free, open-source code editor known for its simplicity, speed, and extensibility. </a:t>
                      </a:r>
                      <a:endParaRPr lang="en-US" sz="1100" dirty="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9AE41"/>
                      </a:solidFill>
                      <a:prstDash val="solid"/>
                      <a:round/>
                      <a:headEnd type="none" w="med" len="med"/>
                      <a:tailEnd type="none" w="med" len="med"/>
                    </a:lnR>
                    <a:lnT w="38100" cap="flat" cmpd="sng" algn="ctr">
                      <a:solidFill>
                        <a:srgbClr val="F9AE41"/>
                      </a:solidFill>
                      <a:prstDash val="solid"/>
                      <a:round/>
                      <a:headEnd type="none" w="med" len="med"/>
                      <a:tailEnd type="none" w="med" len="med"/>
                    </a:lnT>
                    <a:lnB w="38100" cap="flat" cmpd="sng" algn="ctr">
                      <a:solidFill>
                        <a:srgbClr val="F9AE41"/>
                      </a:solidFill>
                      <a:prstDash val="solid"/>
                      <a:round/>
                      <a:headEnd type="none" w="med" len="med"/>
                      <a:tailEnd type="none" w="med" len="med"/>
                    </a:lnB>
                  </a:tcPr>
                </a:tc>
                <a:extLst>
                  <a:ext uri="{0D108BD9-81ED-4DB2-BD59-A6C34878D82A}">
                    <a16:rowId xmlns:a16="http://schemas.microsoft.com/office/drawing/2014/main" val="10007"/>
                  </a:ext>
                </a:extLst>
              </a:tr>
            </a:tbl>
          </a:graphicData>
        </a:graphic>
      </p:graphicFrame>
      <p:sp>
        <p:nvSpPr>
          <p:cNvPr id="8" name="TextBox 8"/>
          <p:cNvSpPr txBox="1"/>
          <p:nvPr/>
        </p:nvSpPr>
        <p:spPr>
          <a:xfrm>
            <a:off x="649654" y="-1104900"/>
            <a:ext cx="12349944" cy="945708"/>
          </a:xfrm>
          <a:prstGeom prst="rect">
            <a:avLst/>
          </a:prstGeom>
        </p:spPr>
        <p:txBody>
          <a:bodyPr lIns="0" tIns="0" rIns="0" bIns="0" rtlCol="0" anchor="t">
            <a:spAutoFit/>
          </a:bodyPr>
          <a:lstStyle/>
          <a:p>
            <a:pPr marL="0" lvl="0" indent="0">
              <a:lnSpc>
                <a:spcPts val="7681"/>
              </a:lnSpc>
            </a:pPr>
            <a:r>
              <a:rPr lang="en-US" sz="6400" dirty="0">
                <a:solidFill>
                  <a:srgbClr val="000000"/>
                </a:solidFill>
                <a:latin typeface="Roboto" panose="02000000000000000000" pitchFamily="2" charset="0"/>
                <a:ea typeface="Roboto" panose="02000000000000000000" pitchFamily="2" charset="0"/>
                <a:cs typeface="Roboto" panose="02000000000000000000" pitchFamily="2" charset="0"/>
              </a:rPr>
              <a:t>5. Tools and Technologies used</a:t>
            </a:r>
          </a:p>
        </p:txBody>
      </p:sp>
      <p:sp>
        <p:nvSpPr>
          <p:cNvPr id="9" name="Freeform 6">
            <a:extLst>
              <a:ext uri="{FF2B5EF4-FFF2-40B4-BE49-F238E27FC236}">
                <a16:creationId xmlns:a16="http://schemas.microsoft.com/office/drawing/2014/main" id="{E1E3F066-69D9-25ED-EEF6-08F370B3CF05}"/>
              </a:ext>
            </a:extLst>
          </p:cNvPr>
          <p:cNvSpPr/>
          <p:nvPr/>
        </p:nvSpPr>
        <p:spPr>
          <a:xfrm>
            <a:off x="7305668" y="-10477500"/>
            <a:ext cx="9263148" cy="10406063"/>
          </a:xfrm>
          <a:custGeom>
            <a:avLst/>
            <a:gdLst/>
            <a:ahLst/>
            <a:cxnLst/>
            <a:rect l="l" t="t" r="r" b="b"/>
            <a:pathLst>
              <a:path w="9263148" h="10406063">
                <a:moveTo>
                  <a:pt x="0" y="0"/>
                </a:moveTo>
                <a:lnTo>
                  <a:pt x="9263148" y="0"/>
                </a:lnTo>
                <a:lnTo>
                  <a:pt x="9263148" y="10406063"/>
                </a:lnTo>
                <a:lnTo>
                  <a:pt x="0" y="10406063"/>
                </a:lnTo>
                <a:lnTo>
                  <a:pt x="0" y="0"/>
                </a:lnTo>
                <a:close/>
              </a:path>
            </a:pathLst>
          </a:custGeom>
          <a:blipFill>
            <a:blip r:embed="rId8"/>
            <a:stretch>
              <a:fillRect/>
            </a:stretch>
          </a:blipFill>
        </p:spPr>
      </p:sp>
      <p:sp>
        <p:nvSpPr>
          <p:cNvPr id="10" name="TextBox 7">
            <a:extLst>
              <a:ext uri="{FF2B5EF4-FFF2-40B4-BE49-F238E27FC236}">
                <a16:creationId xmlns:a16="http://schemas.microsoft.com/office/drawing/2014/main" id="{6DC4F8CB-0037-A1A6-4D9D-75A6C26BFDE2}"/>
              </a:ext>
            </a:extLst>
          </p:cNvPr>
          <p:cNvSpPr txBox="1"/>
          <p:nvPr/>
        </p:nvSpPr>
        <p:spPr>
          <a:xfrm>
            <a:off x="1028700" y="-6665768"/>
            <a:ext cx="4800600" cy="1732334"/>
          </a:xfrm>
          <a:prstGeom prst="rect">
            <a:avLst/>
          </a:prstGeom>
        </p:spPr>
        <p:txBody>
          <a:bodyPr wrap="square" lIns="0" tIns="0" rIns="0" bIns="0" rtlCol="0" anchor="t">
            <a:spAutoFit/>
          </a:bodyPr>
          <a:lstStyle/>
          <a:p>
            <a:pPr marL="0" lvl="0" indent="0" algn="l">
              <a:lnSpc>
                <a:spcPts val="6883"/>
              </a:lnSpc>
            </a:pPr>
            <a:r>
              <a:rPr lang="en-US" sz="5735" dirty="0">
                <a:solidFill>
                  <a:srgbClr val="000000"/>
                </a:solidFill>
                <a:latin typeface="Roboto" panose="02000000000000000000" pitchFamily="2" charset="0"/>
                <a:ea typeface="Roboto" panose="02000000000000000000" pitchFamily="2" charset="0"/>
                <a:cs typeface="Roboto" panose="02000000000000000000" pitchFamily="2" charset="0"/>
              </a:rPr>
              <a:t>4. System Modeling</a:t>
            </a:r>
          </a:p>
        </p:txBody>
      </p:sp>
    </p:spTree>
  </p:cSld>
  <p:clrMapOvr>
    <a:masterClrMapping/>
  </p:clrMapOvr>
  <mc:AlternateContent xmlns:mc="http://schemas.openxmlformats.org/markup-compatibility/2006" xmlns:p159="http://schemas.microsoft.com/office/powerpoint/2015/09/main">
    <mc:Choice Requires="p159">
      <p:transition spd="slow" advClick="0" advTm="0">
        <p159:morph option="byObject"/>
      </p:transition>
    </mc:Choice>
    <mc:Fallback xmlns="">
      <p:transition spd="slow" advClick="0" advTm="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2085033">
            <a:off x="-5385991" y="-1473249"/>
            <a:ext cx="4611421" cy="4681646"/>
          </a:xfrm>
          <a:custGeom>
            <a:avLst/>
            <a:gdLst/>
            <a:ahLst/>
            <a:cxnLst/>
            <a:rect l="l" t="t" r="r" b="b"/>
            <a:pathLst>
              <a:path w="4611421" h="4681646">
                <a:moveTo>
                  <a:pt x="0" y="0"/>
                </a:moveTo>
                <a:lnTo>
                  <a:pt x="4611421" y="0"/>
                </a:lnTo>
                <a:lnTo>
                  <a:pt x="4611421" y="4681646"/>
                </a:lnTo>
                <a:lnTo>
                  <a:pt x="0" y="4681646"/>
                </a:lnTo>
                <a:lnTo>
                  <a:pt x="0" y="0"/>
                </a:lnTo>
                <a:close/>
              </a:path>
            </a:pathLst>
          </a:custGeom>
          <a:blipFill>
            <a:blip r:embed="rId2"/>
            <a:stretch>
              <a:fillRect/>
            </a:stretch>
          </a:blipFill>
        </p:spPr>
      </p:sp>
      <p:sp>
        <p:nvSpPr>
          <p:cNvPr id="3" name="Freeform 3"/>
          <p:cNvSpPr/>
          <p:nvPr/>
        </p:nvSpPr>
        <p:spPr>
          <a:xfrm rot="-477094">
            <a:off x="13154408" y="-1063409"/>
            <a:ext cx="7555167" cy="7404064"/>
          </a:xfrm>
          <a:custGeom>
            <a:avLst/>
            <a:gdLst/>
            <a:ahLst/>
            <a:cxnLst/>
            <a:rect l="l" t="t" r="r" b="b"/>
            <a:pathLst>
              <a:path w="7555167" h="7404064">
                <a:moveTo>
                  <a:pt x="0" y="0"/>
                </a:moveTo>
                <a:lnTo>
                  <a:pt x="7555167" y="0"/>
                </a:lnTo>
                <a:lnTo>
                  <a:pt x="7555167" y="7404064"/>
                </a:lnTo>
                <a:lnTo>
                  <a:pt x="0" y="7404064"/>
                </a:lnTo>
                <a:lnTo>
                  <a:pt x="0" y="0"/>
                </a:lnTo>
                <a:close/>
              </a:path>
            </a:pathLst>
          </a:custGeom>
          <a:blipFill>
            <a:blip r:embed="rId3">
              <a:alphaModFix amt="32999"/>
            </a:blip>
            <a:stretch>
              <a:fillRect/>
            </a:stretch>
          </a:blipFill>
        </p:spPr>
      </p:sp>
      <p:sp>
        <p:nvSpPr>
          <p:cNvPr id="4" name="Freeform 4"/>
          <p:cNvSpPr/>
          <p:nvPr/>
        </p:nvSpPr>
        <p:spPr>
          <a:xfrm rot="639429">
            <a:off x="10692609" y="4304027"/>
            <a:ext cx="5330202" cy="5537872"/>
          </a:xfrm>
          <a:custGeom>
            <a:avLst/>
            <a:gdLst/>
            <a:ahLst/>
            <a:cxnLst/>
            <a:rect l="l" t="t" r="r" b="b"/>
            <a:pathLst>
              <a:path w="5330202" h="5537872">
                <a:moveTo>
                  <a:pt x="0" y="0"/>
                </a:moveTo>
                <a:lnTo>
                  <a:pt x="5330202" y="0"/>
                </a:lnTo>
                <a:lnTo>
                  <a:pt x="5330202" y="5537872"/>
                </a:lnTo>
                <a:lnTo>
                  <a:pt x="0" y="5537872"/>
                </a:lnTo>
                <a:lnTo>
                  <a:pt x="0" y="0"/>
                </a:lnTo>
                <a:close/>
              </a:path>
            </a:pathLst>
          </a:custGeom>
          <a:blipFill>
            <a:blip r:embed="rId4">
              <a:alphaModFix amt="38000"/>
            </a:blip>
            <a:stretch>
              <a:fillRect/>
            </a:stretch>
          </a:blipFill>
        </p:spPr>
      </p:sp>
      <p:sp>
        <p:nvSpPr>
          <p:cNvPr id="5" name="Freeform 5"/>
          <p:cNvSpPr/>
          <p:nvPr/>
        </p:nvSpPr>
        <p:spPr>
          <a:xfrm rot="-359231">
            <a:off x="16114362" y="6172335"/>
            <a:ext cx="5127146" cy="5285718"/>
          </a:xfrm>
          <a:custGeom>
            <a:avLst/>
            <a:gdLst/>
            <a:ahLst/>
            <a:cxnLst/>
            <a:rect l="l" t="t" r="r" b="b"/>
            <a:pathLst>
              <a:path w="5127146" h="5285718">
                <a:moveTo>
                  <a:pt x="0" y="0"/>
                </a:moveTo>
                <a:lnTo>
                  <a:pt x="5127146" y="0"/>
                </a:lnTo>
                <a:lnTo>
                  <a:pt x="5127146" y="5285718"/>
                </a:lnTo>
                <a:lnTo>
                  <a:pt x="0" y="5285718"/>
                </a:lnTo>
                <a:lnTo>
                  <a:pt x="0" y="0"/>
                </a:lnTo>
                <a:close/>
              </a:path>
            </a:pathLst>
          </a:custGeom>
          <a:blipFill>
            <a:blip r:embed="rId5">
              <a:alphaModFix amt="47000"/>
            </a:blip>
            <a:stretch>
              <a:fillRect/>
            </a:stretch>
          </a:blipFill>
        </p:spPr>
      </p:sp>
      <p:sp>
        <p:nvSpPr>
          <p:cNvPr id="6" name="Freeform 6"/>
          <p:cNvSpPr/>
          <p:nvPr/>
        </p:nvSpPr>
        <p:spPr>
          <a:xfrm>
            <a:off x="-6480028" y="3228309"/>
            <a:ext cx="12960057" cy="12960057"/>
          </a:xfrm>
          <a:custGeom>
            <a:avLst/>
            <a:gdLst/>
            <a:ahLst/>
            <a:cxnLst/>
            <a:rect l="l" t="t" r="r" b="b"/>
            <a:pathLst>
              <a:path w="12960057" h="12960057">
                <a:moveTo>
                  <a:pt x="0" y="0"/>
                </a:moveTo>
                <a:lnTo>
                  <a:pt x="12960056" y="0"/>
                </a:lnTo>
                <a:lnTo>
                  <a:pt x="12960056" y="12960057"/>
                </a:lnTo>
                <a:lnTo>
                  <a:pt x="0" y="1296005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aphicFrame>
        <p:nvGraphicFramePr>
          <p:cNvPr id="7" name="Table 7"/>
          <p:cNvGraphicFramePr>
            <a:graphicFrameLocks noGrp="1"/>
          </p:cNvGraphicFramePr>
          <p:nvPr/>
        </p:nvGraphicFramePr>
        <p:xfrm>
          <a:off x="2059581" y="1697194"/>
          <a:ext cx="15199719" cy="8011142"/>
        </p:xfrm>
        <a:graphic>
          <a:graphicData uri="http://schemas.openxmlformats.org/drawingml/2006/table">
            <a:tbl>
              <a:tblPr/>
              <a:tblGrid>
                <a:gridCol w="3019151">
                  <a:extLst>
                    <a:ext uri="{9D8B030D-6E8A-4147-A177-3AD203B41FA5}">
                      <a16:colId xmlns:a16="http://schemas.microsoft.com/office/drawing/2014/main" val="20000"/>
                    </a:ext>
                  </a:extLst>
                </a:gridCol>
                <a:gridCol w="12180568">
                  <a:extLst>
                    <a:ext uri="{9D8B030D-6E8A-4147-A177-3AD203B41FA5}">
                      <a16:colId xmlns:a16="http://schemas.microsoft.com/office/drawing/2014/main" val="20001"/>
                    </a:ext>
                  </a:extLst>
                </a:gridCol>
              </a:tblGrid>
              <a:tr h="869945">
                <a:tc>
                  <a:txBody>
                    <a:bodyPr/>
                    <a:lstStyle/>
                    <a:p>
                      <a:pPr algn="ctr">
                        <a:lnSpc>
                          <a:spcPts val="3079"/>
                        </a:lnSpc>
                        <a:defRPr/>
                      </a:pPr>
                      <a:r>
                        <a:rPr lang="en-US" sz="2199">
                          <a:solidFill>
                            <a:srgbClr val="FFFFFF"/>
                          </a:solidFill>
                          <a:latin typeface="Roboto Bold"/>
                        </a:rPr>
                        <a:t>Hardware</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F9AE41"/>
                    </a:solidFill>
                  </a:tcPr>
                </a:tc>
                <a:tc>
                  <a:txBody>
                    <a:bodyPr/>
                    <a:lstStyle/>
                    <a:p>
                      <a:pPr algn="l">
                        <a:lnSpc>
                          <a:spcPts val="4003"/>
                        </a:lnSpc>
                        <a:defRPr/>
                      </a:pPr>
                      <a:r>
                        <a:rPr lang="en-US" sz="2199">
                          <a:solidFill>
                            <a:srgbClr val="000000"/>
                          </a:solidFill>
                          <a:latin typeface="Roboto"/>
                        </a:rPr>
                        <a:t>Desktop - allows users to do operations using the Graphical user interfaces (GUI). </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9AE41"/>
                      </a:solidFill>
                      <a:prstDash val="solid"/>
                      <a:round/>
                      <a:headEnd type="none" w="med" len="med"/>
                      <a:tailEnd type="none" w="med" len="med"/>
                    </a:lnR>
                    <a:lnT w="38100" cap="flat" cmpd="sng" algn="ctr">
                      <a:solidFill>
                        <a:srgbClr val="F9AE41"/>
                      </a:solidFill>
                      <a:prstDash val="solid"/>
                      <a:round/>
                      <a:headEnd type="none" w="med" len="med"/>
                      <a:tailEnd type="none" w="med" len="med"/>
                    </a:lnT>
                    <a:lnB w="38100" cap="flat" cmpd="sng" algn="ctr">
                      <a:solidFill>
                        <a:srgbClr val="F9AE41"/>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r h="869945">
                <a:tc rowSpan="4">
                  <a:txBody>
                    <a:bodyPr/>
                    <a:lstStyle/>
                    <a:p>
                      <a:pPr algn="ctr">
                        <a:lnSpc>
                          <a:spcPts val="3079"/>
                        </a:lnSpc>
                        <a:defRPr/>
                      </a:pPr>
                      <a:r>
                        <a:rPr lang="en-US" sz="2199">
                          <a:solidFill>
                            <a:srgbClr val="FFFFFF"/>
                          </a:solidFill>
                          <a:latin typeface="Roboto Bold"/>
                        </a:rPr>
                        <a:t>Languages</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F9AE41"/>
                    </a:solidFill>
                  </a:tcPr>
                </a:tc>
                <a:tc>
                  <a:txBody>
                    <a:bodyPr/>
                    <a:lstStyle/>
                    <a:p>
                      <a:pPr algn="l">
                        <a:lnSpc>
                          <a:spcPts val="4003"/>
                        </a:lnSpc>
                        <a:defRPr/>
                      </a:pPr>
                      <a:r>
                        <a:rPr lang="en-US" sz="2199">
                          <a:solidFill>
                            <a:srgbClr val="000000"/>
                          </a:solidFill>
                          <a:latin typeface="Roboto"/>
                        </a:rPr>
                        <a:t>Python – use to develop the back end of a web application.</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9AE41"/>
                      </a:solidFill>
                      <a:prstDash val="solid"/>
                      <a:round/>
                      <a:headEnd type="none" w="med" len="med"/>
                      <a:tailEnd type="none" w="med" len="med"/>
                    </a:lnR>
                    <a:lnT w="38100" cap="flat" cmpd="sng" algn="ctr">
                      <a:solidFill>
                        <a:srgbClr val="F9AE41"/>
                      </a:solidFill>
                      <a:prstDash val="solid"/>
                      <a:round/>
                      <a:headEnd type="none" w="med" len="med"/>
                      <a:tailEnd type="none" w="med" len="med"/>
                    </a:lnT>
                    <a:lnB w="38100" cap="flat" cmpd="sng" algn="ctr">
                      <a:solidFill>
                        <a:srgbClr val="F9AE41"/>
                      </a:solidFill>
                      <a:prstDash val="solid"/>
                      <a:round/>
                      <a:headEnd type="none" w="med" len="med"/>
                      <a:tailEnd type="none" w="med" len="med"/>
                    </a:lnB>
                  </a:tcPr>
                </a:tc>
                <a:extLst>
                  <a:ext uri="{0D108BD9-81ED-4DB2-BD59-A6C34878D82A}">
                    <a16:rowId xmlns:a16="http://schemas.microsoft.com/office/drawing/2014/main" val="10001"/>
                  </a:ext>
                </a:extLst>
              </a:tr>
              <a:tr h="869945">
                <a:tc vMerge="1">
                  <a:txBody>
                    <a:bodyPr/>
                    <a:lstStyle/>
                    <a:p>
                      <a:pPr algn="ctr">
                        <a:lnSpc>
                          <a:spcPts val="3079"/>
                        </a:lnSpc>
                        <a:defRPr/>
                      </a:pPr>
                      <a:r>
                        <a:rPr lang="en-US" sz="2199">
                          <a:solidFill>
                            <a:srgbClr val="FFFFFF"/>
                          </a:solidFill>
                          <a:latin typeface="Roboto Bold"/>
                        </a:rPr>
                        <a:t>Languages</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F9AE41"/>
                    </a:solidFill>
                  </a:tcPr>
                </a:tc>
                <a:tc>
                  <a:txBody>
                    <a:bodyPr/>
                    <a:lstStyle/>
                    <a:p>
                      <a:pPr algn="l">
                        <a:lnSpc>
                          <a:spcPts val="4003"/>
                        </a:lnSpc>
                        <a:defRPr/>
                      </a:pPr>
                      <a:r>
                        <a:rPr lang="en-US" sz="2199">
                          <a:solidFill>
                            <a:srgbClr val="000000"/>
                          </a:solidFill>
                          <a:latin typeface="Roboto"/>
                        </a:rPr>
                        <a:t>Java Script - use to make web pages more dynamic.</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9AE41"/>
                      </a:solidFill>
                      <a:prstDash val="solid"/>
                      <a:round/>
                      <a:headEnd type="none" w="med" len="med"/>
                      <a:tailEnd type="none" w="med" len="med"/>
                    </a:lnR>
                    <a:lnT w="38100" cap="flat" cmpd="sng" algn="ctr">
                      <a:solidFill>
                        <a:srgbClr val="F9AE41"/>
                      </a:solidFill>
                      <a:prstDash val="solid"/>
                      <a:round/>
                      <a:headEnd type="none" w="med" len="med"/>
                      <a:tailEnd type="none" w="med" len="med"/>
                    </a:lnT>
                    <a:lnB w="38100" cap="flat" cmpd="sng" algn="ctr">
                      <a:solidFill>
                        <a:srgbClr val="F9AE41"/>
                      </a:solidFill>
                      <a:prstDash val="solid"/>
                      <a:round/>
                      <a:headEnd type="none" w="med" len="med"/>
                      <a:tailEnd type="none" w="med" len="med"/>
                    </a:lnB>
                  </a:tcPr>
                </a:tc>
                <a:extLst>
                  <a:ext uri="{0D108BD9-81ED-4DB2-BD59-A6C34878D82A}">
                    <a16:rowId xmlns:a16="http://schemas.microsoft.com/office/drawing/2014/main" val="10002"/>
                  </a:ext>
                </a:extLst>
              </a:tr>
              <a:tr h="869945">
                <a:tc vMerge="1">
                  <a:txBody>
                    <a:bodyPr/>
                    <a:lstStyle/>
                    <a:p>
                      <a:pPr algn="ctr">
                        <a:lnSpc>
                          <a:spcPts val="3079"/>
                        </a:lnSpc>
                        <a:defRPr/>
                      </a:pPr>
                      <a:r>
                        <a:rPr lang="en-US" sz="2199">
                          <a:solidFill>
                            <a:srgbClr val="FFFFFF"/>
                          </a:solidFill>
                          <a:latin typeface="Roboto Bold"/>
                        </a:rPr>
                        <a:t>Languages</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F9AE41"/>
                    </a:solidFill>
                  </a:tcPr>
                </a:tc>
                <a:tc>
                  <a:txBody>
                    <a:bodyPr/>
                    <a:lstStyle/>
                    <a:p>
                      <a:pPr algn="l">
                        <a:lnSpc>
                          <a:spcPts val="4003"/>
                        </a:lnSpc>
                        <a:defRPr/>
                      </a:pPr>
                      <a:r>
                        <a:rPr lang="en-US" sz="2199">
                          <a:solidFill>
                            <a:srgbClr val="000000"/>
                          </a:solidFill>
                          <a:latin typeface="Roboto"/>
                        </a:rPr>
                        <a:t>HTML – use to structure the web page and its content.</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9AE41"/>
                      </a:solidFill>
                      <a:prstDash val="solid"/>
                      <a:round/>
                      <a:headEnd type="none" w="med" len="med"/>
                      <a:tailEnd type="none" w="med" len="med"/>
                    </a:lnR>
                    <a:lnT w="38100" cap="flat" cmpd="sng" algn="ctr">
                      <a:solidFill>
                        <a:srgbClr val="F9AE41"/>
                      </a:solidFill>
                      <a:prstDash val="solid"/>
                      <a:round/>
                      <a:headEnd type="none" w="med" len="med"/>
                      <a:tailEnd type="none" w="med" len="med"/>
                    </a:lnT>
                    <a:lnB w="38100" cap="flat" cmpd="sng" algn="ctr">
                      <a:solidFill>
                        <a:srgbClr val="F9AE41"/>
                      </a:solidFill>
                      <a:prstDash val="solid"/>
                      <a:round/>
                      <a:headEnd type="none" w="med" len="med"/>
                      <a:tailEnd type="none" w="med" len="med"/>
                    </a:lnB>
                  </a:tcPr>
                </a:tc>
                <a:extLst>
                  <a:ext uri="{0D108BD9-81ED-4DB2-BD59-A6C34878D82A}">
                    <a16:rowId xmlns:a16="http://schemas.microsoft.com/office/drawing/2014/main" val="10003"/>
                  </a:ext>
                </a:extLst>
              </a:tr>
              <a:tr h="869945">
                <a:tc vMerge="1">
                  <a:txBody>
                    <a:bodyPr/>
                    <a:lstStyle/>
                    <a:p>
                      <a:pPr algn="ctr">
                        <a:lnSpc>
                          <a:spcPts val="3079"/>
                        </a:lnSpc>
                        <a:defRPr/>
                      </a:pPr>
                      <a:r>
                        <a:rPr lang="en-US" sz="2199">
                          <a:solidFill>
                            <a:srgbClr val="FFFFFF"/>
                          </a:solidFill>
                          <a:latin typeface="Roboto Bold"/>
                        </a:rPr>
                        <a:t>Languages</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F9AE41"/>
                    </a:solidFill>
                  </a:tcPr>
                </a:tc>
                <a:tc>
                  <a:txBody>
                    <a:bodyPr/>
                    <a:lstStyle/>
                    <a:p>
                      <a:pPr algn="l">
                        <a:lnSpc>
                          <a:spcPts val="4003"/>
                        </a:lnSpc>
                        <a:defRPr/>
                      </a:pPr>
                      <a:r>
                        <a:rPr lang="en-US" sz="2199">
                          <a:solidFill>
                            <a:srgbClr val="000000"/>
                          </a:solidFill>
                          <a:latin typeface="Roboto"/>
                        </a:rPr>
                        <a:t>CSS – use to create different layouts on web pages.</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9AE41"/>
                      </a:solidFill>
                      <a:prstDash val="solid"/>
                      <a:round/>
                      <a:headEnd type="none" w="med" len="med"/>
                      <a:tailEnd type="none" w="med" len="med"/>
                    </a:lnR>
                    <a:lnT w="38100" cap="flat" cmpd="sng" algn="ctr">
                      <a:solidFill>
                        <a:srgbClr val="F9AE41"/>
                      </a:solidFill>
                      <a:prstDash val="solid"/>
                      <a:round/>
                      <a:headEnd type="none" w="med" len="med"/>
                      <a:tailEnd type="none" w="med" len="med"/>
                    </a:lnT>
                    <a:lnB w="38100" cap="flat" cmpd="sng" algn="ctr">
                      <a:solidFill>
                        <a:srgbClr val="F9AE41"/>
                      </a:solidFill>
                      <a:prstDash val="solid"/>
                      <a:round/>
                      <a:headEnd type="none" w="med" len="med"/>
                      <a:tailEnd type="none" w="med" len="med"/>
                    </a:lnB>
                  </a:tcPr>
                </a:tc>
                <a:extLst>
                  <a:ext uri="{0D108BD9-81ED-4DB2-BD59-A6C34878D82A}">
                    <a16:rowId xmlns:a16="http://schemas.microsoft.com/office/drawing/2014/main" val="10004"/>
                  </a:ext>
                </a:extLst>
              </a:tr>
              <a:tr h="869945">
                <a:tc>
                  <a:txBody>
                    <a:bodyPr/>
                    <a:lstStyle/>
                    <a:p>
                      <a:pPr algn="ctr">
                        <a:lnSpc>
                          <a:spcPts val="3079"/>
                        </a:lnSpc>
                        <a:defRPr/>
                      </a:pPr>
                      <a:r>
                        <a:rPr lang="en-US" sz="2199">
                          <a:solidFill>
                            <a:srgbClr val="FFFFFF"/>
                          </a:solidFill>
                          <a:latin typeface="Roboto Bold"/>
                        </a:rPr>
                        <a:t>Platforms</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F9AE41"/>
                    </a:solidFill>
                  </a:tcPr>
                </a:tc>
                <a:tc>
                  <a:txBody>
                    <a:bodyPr/>
                    <a:lstStyle/>
                    <a:p>
                      <a:pPr algn="l">
                        <a:lnSpc>
                          <a:spcPts val="4003"/>
                        </a:lnSpc>
                        <a:defRPr/>
                      </a:pPr>
                      <a:r>
                        <a:rPr lang="en-US" sz="2199">
                          <a:solidFill>
                            <a:srgbClr val="000000"/>
                          </a:solidFill>
                          <a:latin typeface="Roboto"/>
                        </a:rPr>
                        <a:t>Django – is a framework used to develop the backend of a web application.</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9AE41"/>
                      </a:solidFill>
                      <a:prstDash val="solid"/>
                      <a:round/>
                      <a:headEnd type="none" w="med" len="med"/>
                      <a:tailEnd type="none" w="med" len="med"/>
                    </a:lnR>
                    <a:lnT w="38100" cap="flat" cmpd="sng" algn="ctr">
                      <a:solidFill>
                        <a:srgbClr val="F9AE41"/>
                      </a:solidFill>
                      <a:prstDash val="solid"/>
                      <a:round/>
                      <a:headEnd type="none" w="med" len="med"/>
                      <a:tailEnd type="none" w="med" len="med"/>
                    </a:lnT>
                    <a:lnB w="38100" cap="flat" cmpd="sng" algn="ctr">
                      <a:solidFill>
                        <a:srgbClr val="F9AE41"/>
                      </a:solidFill>
                      <a:prstDash val="solid"/>
                      <a:round/>
                      <a:headEnd type="none" w="med" len="med"/>
                      <a:tailEnd type="none" w="med" len="med"/>
                    </a:lnB>
                  </a:tcPr>
                </a:tc>
                <a:extLst>
                  <a:ext uri="{0D108BD9-81ED-4DB2-BD59-A6C34878D82A}">
                    <a16:rowId xmlns:a16="http://schemas.microsoft.com/office/drawing/2014/main" val="10005"/>
                  </a:ext>
                </a:extLst>
              </a:tr>
              <a:tr h="1395736">
                <a:tc>
                  <a:txBody>
                    <a:bodyPr/>
                    <a:lstStyle/>
                    <a:p>
                      <a:pPr algn="ctr">
                        <a:lnSpc>
                          <a:spcPts val="3079"/>
                        </a:lnSpc>
                        <a:defRPr/>
                      </a:pPr>
                      <a:r>
                        <a:rPr lang="en-US" sz="2199">
                          <a:solidFill>
                            <a:srgbClr val="FFFFFF"/>
                          </a:solidFill>
                          <a:latin typeface="Roboto Bold"/>
                        </a:rPr>
                        <a:t>Database </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F9AE41"/>
                    </a:solidFill>
                  </a:tcPr>
                </a:tc>
                <a:tc>
                  <a:txBody>
                    <a:bodyPr/>
                    <a:lstStyle/>
                    <a:p>
                      <a:pPr algn="l">
                        <a:lnSpc>
                          <a:spcPts val="4003"/>
                        </a:lnSpc>
                        <a:defRPr/>
                      </a:pPr>
                      <a:r>
                        <a:rPr lang="en-US" sz="2199">
                          <a:solidFill>
                            <a:srgbClr val="000000"/>
                          </a:solidFill>
                          <a:latin typeface="Roboto"/>
                        </a:rPr>
                        <a:t>SQLite - Is a lightweight, serverless, and self-contained database engine that is suitable for projects with low to moderate database traffic.</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9AE41"/>
                      </a:solidFill>
                      <a:prstDash val="solid"/>
                      <a:round/>
                      <a:headEnd type="none" w="med" len="med"/>
                      <a:tailEnd type="none" w="med" len="med"/>
                    </a:lnR>
                    <a:lnT w="38100" cap="flat" cmpd="sng" algn="ctr">
                      <a:solidFill>
                        <a:srgbClr val="F9AE41"/>
                      </a:solidFill>
                      <a:prstDash val="solid"/>
                      <a:round/>
                      <a:headEnd type="none" w="med" len="med"/>
                      <a:tailEnd type="none" w="med" len="med"/>
                    </a:lnT>
                    <a:lnB w="38100" cap="flat" cmpd="sng" algn="ctr">
                      <a:solidFill>
                        <a:srgbClr val="F9AE41"/>
                      </a:solidFill>
                      <a:prstDash val="solid"/>
                      <a:round/>
                      <a:headEnd type="none" w="med" len="med"/>
                      <a:tailEnd type="none" w="med" len="med"/>
                    </a:lnB>
                  </a:tcPr>
                </a:tc>
                <a:extLst>
                  <a:ext uri="{0D108BD9-81ED-4DB2-BD59-A6C34878D82A}">
                    <a16:rowId xmlns:a16="http://schemas.microsoft.com/office/drawing/2014/main" val="10006"/>
                  </a:ext>
                </a:extLst>
              </a:tr>
              <a:tr h="1395736">
                <a:tc>
                  <a:txBody>
                    <a:bodyPr/>
                    <a:lstStyle/>
                    <a:p>
                      <a:pPr algn="ctr">
                        <a:lnSpc>
                          <a:spcPts val="3079"/>
                        </a:lnSpc>
                        <a:defRPr/>
                      </a:pPr>
                      <a:r>
                        <a:rPr lang="en-US" sz="2199">
                          <a:solidFill>
                            <a:srgbClr val="FFFFFF"/>
                          </a:solidFill>
                          <a:latin typeface="Roboto Bold"/>
                        </a:rPr>
                        <a:t>Development Environment</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F9AE41"/>
                    </a:solidFill>
                  </a:tcPr>
                </a:tc>
                <a:tc>
                  <a:txBody>
                    <a:bodyPr/>
                    <a:lstStyle/>
                    <a:p>
                      <a:pPr algn="l">
                        <a:lnSpc>
                          <a:spcPts val="4003"/>
                        </a:lnSpc>
                        <a:defRPr/>
                      </a:pPr>
                      <a:r>
                        <a:rPr lang="en-US" sz="2199" dirty="0" err="1">
                          <a:solidFill>
                            <a:srgbClr val="000000"/>
                          </a:solidFill>
                          <a:latin typeface="Roboto"/>
                        </a:rPr>
                        <a:t>VSCode</a:t>
                      </a:r>
                      <a:r>
                        <a:rPr lang="en-US" sz="2199" dirty="0">
                          <a:solidFill>
                            <a:srgbClr val="000000"/>
                          </a:solidFill>
                          <a:latin typeface="Roboto"/>
                        </a:rPr>
                        <a:t> -  is a free, open-source code editor known for its simplicity, speed, and extensibility. </a:t>
                      </a:r>
                      <a:endParaRPr lang="en-US" sz="1100" dirty="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9AE41"/>
                      </a:solidFill>
                      <a:prstDash val="solid"/>
                      <a:round/>
                      <a:headEnd type="none" w="med" len="med"/>
                      <a:tailEnd type="none" w="med" len="med"/>
                    </a:lnR>
                    <a:lnT w="38100" cap="flat" cmpd="sng" algn="ctr">
                      <a:solidFill>
                        <a:srgbClr val="F9AE41"/>
                      </a:solidFill>
                      <a:prstDash val="solid"/>
                      <a:round/>
                      <a:headEnd type="none" w="med" len="med"/>
                      <a:tailEnd type="none" w="med" len="med"/>
                    </a:lnT>
                    <a:lnB w="38100" cap="flat" cmpd="sng" algn="ctr">
                      <a:solidFill>
                        <a:srgbClr val="F9AE41"/>
                      </a:solidFill>
                      <a:prstDash val="solid"/>
                      <a:round/>
                      <a:headEnd type="none" w="med" len="med"/>
                      <a:tailEnd type="none" w="med" len="med"/>
                    </a:lnB>
                  </a:tcPr>
                </a:tc>
                <a:extLst>
                  <a:ext uri="{0D108BD9-81ED-4DB2-BD59-A6C34878D82A}">
                    <a16:rowId xmlns:a16="http://schemas.microsoft.com/office/drawing/2014/main" val="10007"/>
                  </a:ext>
                </a:extLst>
              </a:tr>
            </a:tbl>
          </a:graphicData>
        </a:graphic>
      </p:graphicFrame>
      <p:sp>
        <p:nvSpPr>
          <p:cNvPr id="8" name="TextBox 8"/>
          <p:cNvSpPr txBox="1"/>
          <p:nvPr/>
        </p:nvSpPr>
        <p:spPr>
          <a:xfrm>
            <a:off x="649654" y="352425"/>
            <a:ext cx="12349944" cy="945708"/>
          </a:xfrm>
          <a:prstGeom prst="rect">
            <a:avLst/>
          </a:prstGeom>
        </p:spPr>
        <p:txBody>
          <a:bodyPr lIns="0" tIns="0" rIns="0" bIns="0" rtlCol="0" anchor="t">
            <a:spAutoFit/>
          </a:bodyPr>
          <a:lstStyle/>
          <a:p>
            <a:pPr marL="0" lvl="0" indent="0">
              <a:lnSpc>
                <a:spcPts val="7681"/>
              </a:lnSpc>
            </a:pPr>
            <a:r>
              <a:rPr lang="en-US" sz="6400" dirty="0">
                <a:solidFill>
                  <a:srgbClr val="000000"/>
                </a:solidFill>
                <a:latin typeface="Roboto" panose="02000000000000000000" pitchFamily="2" charset="0"/>
                <a:ea typeface="Roboto" panose="02000000000000000000" pitchFamily="2" charset="0"/>
                <a:cs typeface="Roboto" panose="02000000000000000000" pitchFamily="2" charset="0"/>
              </a:rPr>
              <a:t>5. Tools and Technologies used</a:t>
            </a:r>
          </a:p>
        </p:txBody>
      </p:sp>
    </p:spTree>
    <p:extLst>
      <p:ext uri="{BB962C8B-B14F-4D97-AF65-F5344CB8AC3E}">
        <p14:creationId xmlns:p14="http://schemas.microsoft.com/office/powerpoint/2010/main" val="29006268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mph" presetSubtype="0" grpId="0" nodeType="afterEffect">
                                  <p:stCondLst>
                                    <p:cond delay="0"/>
                                  </p:stCondLst>
                                  <p:iterate type="lt">
                                    <p:tmAbs val="25"/>
                                  </p:iterate>
                                  <p:childTnLst>
                                    <p:set>
                                      <p:cBhvr override="childStyle">
                                        <p:cTn id="6" dur="indefinite"/>
                                        <p:tgtEl>
                                          <p:spTgt spid="8"/>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DBD4FE"/>
        </a:solidFill>
        <a:effectLst/>
      </p:bgPr>
    </p:bg>
    <p:spTree>
      <p:nvGrpSpPr>
        <p:cNvPr id="1" name=""/>
        <p:cNvGrpSpPr/>
        <p:nvPr/>
      </p:nvGrpSpPr>
      <p:grpSpPr>
        <a:xfrm>
          <a:off x="0" y="0"/>
          <a:ext cx="0" cy="0"/>
          <a:chOff x="0" y="0"/>
          <a:chExt cx="0" cy="0"/>
        </a:xfrm>
      </p:grpSpPr>
      <p:sp>
        <p:nvSpPr>
          <p:cNvPr id="2" name="Freeform 2"/>
          <p:cNvSpPr/>
          <p:nvPr/>
        </p:nvSpPr>
        <p:spPr>
          <a:xfrm rot="377585">
            <a:off x="2410720" y="1616251"/>
            <a:ext cx="5086935" cy="5354668"/>
          </a:xfrm>
          <a:custGeom>
            <a:avLst/>
            <a:gdLst/>
            <a:ahLst/>
            <a:cxnLst/>
            <a:rect l="l" t="t" r="r" b="b"/>
            <a:pathLst>
              <a:path w="5086935" h="5354668">
                <a:moveTo>
                  <a:pt x="0" y="0"/>
                </a:moveTo>
                <a:lnTo>
                  <a:pt x="5086935" y="0"/>
                </a:lnTo>
                <a:lnTo>
                  <a:pt x="5086935" y="5354669"/>
                </a:lnTo>
                <a:lnTo>
                  <a:pt x="0" y="5354669"/>
                </a:lnTo>
                <a:lnTo>
                  <a:pt x="0" y="0"/>
                </a:lnTo>
                <a:close/>
              </a:path>
            </a:pathLst>
          </a:custGeom>
          <a:blipFill>
            <a:blip r:embed="rId2">
              <a:alphaModFix amt="40000"/>
            </a:blip>
            <a:stretch>
              <a:fillRect/>
            </a:stretch>
          </a:blipFill>
        </p:spPr>
      </p:sp>
      <p:sp>
        <p:nvSpPr>
          <p:cNvPr id="3" name="Freeform 3"/>
          <p:cNvSpPr/>
          <p:nvPr/>
        </p:nvSpPr>
        <p:spPr>
          <a:xfrm rot="-848058" flipH="1">
            <a:off x="72255" y="6462437"/>
            <a:ext cx="5591726" cy="5591726"/>
          </a:xfrm>
          <a:custGeom>
            <a:avLst/>
            <a:gdLst/>
            <a:ahLst/>
            <a:cxnLst/>
            <a:rect l="l" t="t" r="r" b="b"/>
            <a:pathLst>
              <a:path w="5591726" h="5591726">
                <a:moveTo>
                  <a:pt x="5591726" y="0"/>
                </a:moveTo>
                <a:lnTo>
                  <a:pt x="0" y="0"/>
                </a:lnTo>
                <a:lnTo>
                  <a:pt x="0" y="5591726"/>
                </a:lnTo>
                <a:lnTo>
                  <a:pt x="5591726" y="5591726"/>
                </a:lnTo>
                <a:lnTo>
                  <a:pt x="5591726" y="0"/>
                </a:lnTo>
                <a:close/>
              </a:path>
            </a:pathLst>
          </a:custGeom>
          <a:blipFill>
            <a:blip r:embed="rId3">
              <a:alphaModFix amt="40000"/>
            </a:blip>
            <a:stretch>
              <a:fillRect/>
            </a:stretch>
          </a:blipFill>
        </p:spPr>
      </p:sp>
      <p:sp>
        <p:nvSpPr>
          <p:cNvPr id="4" name="Freeform 4"/>
          <p:cNvSpPr/>
          <p:nvPr/>
        </p:nvSpPr>
        <p:spPr>
          <a:xfrm rot="-1237885">
            <a:off x="-2422979" y="691457"/>
            <a:ext cx="4845957" cy="5061052"/>
          </a:xfrm>
          <a:custGeom>
            <a:avLst/>
            <a:gdLst/>
            <a:ahLst/>
            <a:cxnLst/>
            <a:rect l="l" t="t" r="r" b="b"/>
            <a:pathLst>
              <a:path w="4845957" h="5061052">
                <a:moveTo>
                  <a:pt x="0" y="0"/>
                </a:moveTo>
                <a:lnTo>
                  <a:pt x="4845958" y="0"/>
                </a:lnTo>
                <a:lnTo>
                  <a:pt x="4845958" y="5061052"/>
                </a:lnTo>
                <a:lnTo>
                  <a:pt x="0" y="5061052"/>
                </a:lnTo>
                <a:lnTo>
                  <a:pt x="0" y="0"/>
                </a:lnTo>
                <a:close/>
              </a:path>
            </a:pathLst>
          </a:custGeom>
          <a:blipFill>
            <a:blip r:embed="rId4">
              <a:alphaModFix amt="40000"/>
            </a:blip>
            <a:stretch>
              <a:fillRect/>
            </a:stretch>
          </a:blipFill>
        </p:spPr>
      </p:sp>
      <p:sp>
        <p:nvSpPr>
          <p:cNvPr id="6" name="TextBox 6"/>
          <p:cNvSpPr txBox="1"/>
          <p:nvPr/>
        </p:nvSpPr>
        <p:spPr>
          <a:xfrm>
            <a:off x="9144000" y="-1485900"/>
            <a:ext cx="7769271" cy="948978"/>
          </a:xfrm>
          <a:prstGeom prst="rect">
            <a:avLst/>
          </a:prstGeom>
        </p:spPr>
        <p:txBody>
          <a:bodyPr lIns="0" tIns="0" rIns="0" bIns="0" rtlCol="0" anchor="t">
            <a:spAutoFit/>
          </a:bodyPr>
          <a:lstStyle/>
          <a:p>
            <a:pPr>
              <a:lnSpc>
                <a:spcPts val="7440"/>
              </a:lnSpc>
            </a:pPr>
            <a:r>
              <a:rPr lang="en-US" sz="6200" dirty="0">
                <a:solidFill>
                  <a:srgbClr val="000000"/>
                </a:solidFill>
                <a:latin typeface="Roboto" panose="02000000000000000000" pitchFamily="2" charset="0"/>
                <a:ea typeface="Roboto" panose="02000000000000000000" pitchFamily="2" charset="0"/>
                <a:cs typeface="Roboto" panose="02000000000000000000" pitchFamily="2" charset="0"/>
              </a:rPr>
              <a:t>6. Project Schedule</a:t>
            </a:r>
          </a:p>
        </p:txBody>
      </p:sp>
      <p:sp>
        <p:nvSpPr>
          <p:cNvPr id="8" name="TextBox 7">
            <a:extLst>
              <a:ext uri="{FF2B5EF4-FFF2-40B4-BE49-F238E27FC236}">
                <a16:creationId xmlns:a16="http://schemas.microsoft.com/office/drawing/2014/main" id="{50BAC596-B486-C549-350C-69F6C8E9C561}"/>
              </a:ext>
            </a:extLst>
          </p:cNvPr>
          <p:cNvSpPr txBox="1"/>
          <p:nvPr/>
        </p:nvSpPr>
        <p:spPr>
          <a:xfrm>
            <a:off x="1455410" y="-603903"/>
            <a:ext cx="4837147" cy="461665"/>
          </a:xfrm>
          <a:prstGeom prst="rect">
            <a:avLst/>
          </a:prstGeom>
          <a:noFill/>
        </p:spPr>
        <p:txBody>
          <a:bodyPr wrap="square" rtlCol="0">
            <a:spAutoFit/>
          </a:bodyPr>
          <a:lstStyle/>
          <a:p>
            <a:r>
              <a:rPr lang="en-US" sz="2400" dirty="0">
                <a:latin typeface="Book Antiqua" panose="02040602050305030304" pitchFamily="18" charset="0"/>
              </a:rPr>
              <a:t>Initial Project Plan</a:t>
            </a:r>
          </a:p>
        </p:txBody>
      </p:sp>
      <p:graphicFrame>
        <p:nvGraphicFramePr>
          <p:cNvPr id="7" name="Table 7">
            <a:extLst>
              <a:ext uri="{FF2B5EF4-FFF2-40B4-BE49-F238E27FC236}">
                <a16:creationId xmlns:a16="http://schemas.microsoft.com/office/drawing/2014/main" id="{CF19BE88-B883-ECD1-C5A9-9934713372A0}"/>
              </a:ext>
            </a:extLst>
          </p:cNvPr>
          <p:cNvGraphicFramePr>
            <a:graphicFrameLocks noGrp="1"/>
          </p:cNvGraphicFramePr>
          <p:nvPr>
            <p:extLst>
              <p:ext uri="{D42A27DB-BD31-4B8C-83A1-F6EECF244321}">
                <p14:modId xmlns:p14="http://schemas.microsoft.com/office/powerpoint/2010/main" val="549816059"/>
              </p:ext>
            </p:extLst>
          </p:nvPr>
        </p:nvGraphicFramePr>
        <p:xfrm>
          <a:off x="2059581" y="-8420100"/>
          <a:ext cx="15199719" cy="8011142"/>
        </p:xfrm>
        <a:graphic>
          <a:graphicData uri="http://schemas.openxmlformats.org/drawingml/2006/table">
            <a:tbl>
              <a:tblPr/>
              <a:tblGrid>
                <a:gridCol w="3019151">
                  <a:extLst>
                    <a:ext uri="{9D8B030D-6E8A-4147-A177-3AD203B41FA5}">
                      <a16:colId xmlns:a16="http://schemas.microsoft.com/office/drawing/2014/main" val="20000"/>
                    </a:ext>
                  </a:extLst>
                </a:gridCol>
                <a:gridCol w="12180568">
                  <a:extLst>
                    <a:ext uri="{9D8B030D-6E8A-4147-A177-3AD203B41FA5}">
                      <a16:colId xmlns:a16="http://schemas.microsoft.com/office/drawing/2014/main" val="20001"/>
                    </a:ext>
                  </a:extLst>
                </a:gridCol>
              </a:tblGrid>
              <a:tr h="869945">
                <a:tc>
                  <a:txBody>
                    <a:bodyPr/>
                    <a:lstStyle/>
                    <a:p>
                      <a:pPr algn="ctr">
                        <a:lnSpc>
                          <a:spcPts val="3079"/>
                        </a:lnSpc>
                        <a:defRPr/>
                      </a:pPr>
                      <a:r>
                        <a:rPr lang="en-US" sz="2199">
                          <a:solidFill>
                            <a:srgbClr val="FFFFFF"/>
                          </a:solidFill>
                          <a:latin typeface="Roboto Bold"/>
                        </a:rPr>
                        <a:t>Hardware</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F9AE41"/>
                    </a:solidFill>
                  </a:tcPr>
                </a:tc>
                <a:tc>
                  <a:txBody>
                    <a:bodyPr/>
                    <a:lstStyle/>
                    <a:p>
                      <a:pPr algn="l">
                        <a:lnSpc>
                          <a:spcPts val="4003"/>
                        </a:lnSpc>
                        <a:defRPr/>
                      </a:pPr>
                      <a:r>
                        <a:rPr lang="en-US" sz="2199">
                          <a:solidFill>
                            <a:srgbClr val="000000"/>
                          </a:solidFill>
                          <a:latin typeface="Roboto"/>
                        </a:rPr>
                        <a:t>Desktop - allows users to do operations using the Graphical user interfaces (GUI). </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9AE41"/>
                      </a:solidFill>
                      <a:prstDash val="solid"/>
                      <a:round/>
                      <a:headEnd type="none" w="med" len="med"/>
                      <a:tailEnd type="none" w="med" len="med"/>
                    </a:lnR>
                    <a:lnT w="38100" cap="flat" cmpd="sng" algn="ctr">
                      <a:solidFill>
                        <a:srgbClr val="F9AE41"/>
                      </a:solidFill>
                      <a:prstDash val="solid"/>
                      <a:round/>
                      <a:headEnd type="none" w="med" len="med"/>
                      <a:tailEnd type="none" w="med" len="med"/>
                    </a:lnT>
                    <a:lnB w="38100" cap="flat" cmpd="sng" algn="ctr">
                      <a:solidFill>
                        <a:srgbClr val="F9AE41"/>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r h="869945">
                <a:tc rowSpan="4">
                  <a:txBody>
                    <a:bodyPr/>
                    <a:lstStyle/>
                    <a:p>
                      <a:pPr algn="ctr">
                        <a:lnSpc>
                          <a:spcPts val="3079"/>
                        </a:lnSpc>
                        <a:defRPr/>
                      </a:pPr>
                      <a:r>
                        <a:rPr lang="en-US" sz="2199">
                          <a:solidFill>
                            <a:srgbClr val="FFFFFF"/>
                          </a:solidFill>
                          <a:latin typeface="Roboto Bold"/>
                        </a:rPr>
                        <a:t>Languages</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F9AE41"/>
                    </a:solidFill>
                  </a:tcPr>
                </a:tc>
                <a:tc>
                  <a:txBody>
                    <a:bodyPr/>
                    <a:lstStyle/>
                    <a:p>
                      <a:pPr algn="l">
                        <a:lnSpc>
                          <a:spcPts val="4003"/>
                        </a:lnSpc>
                        <a:defRPr/>
                      </a:pPr>
                      <a:r>
                        <a:rPr lang="en-US" sz="2199">
                          <a:solidFill>
                            <a:srgbClr val="000000"/>
                          </a:solidFill>
                          <a:latin typeface="Roboto"/>
                        </a:rPr>
                        <a:t>Python – use to develop the back end of a web application.</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9AE41"/>
                      </a:solidFill>
                      <a:prstDash val="solid"/>
                      <a:round/>
                      <a:headEnd type="none" w="med" len="med"/>
                      <a:tailEnd type="none" w="med" len="med"/>
                    </a:lnR>
                    <a:lnT w="38100" cap="flat" cmpd="sng" algn="ctr">
                      <a:solidFill>
                        <a:srgbClr val="F9AE41"/>
                      </a:solidFill>
                      <a:prstDash val="solid"/>
                      <a:round/>
                      <a:headEnd type="none" w="med" len="med"/>
                      <a:tailEnd type="none" w="med" len="med"/>
                    </a:lnT>
                    <a:lnB w="38100" cap="flat" cmpd="sng" algn="ctr">
                      <a:solidFill>
                        <a:srgbClr val="F9AE41"/>
                      </a:solidFill>
                      <a:prstDash val="solid"/>
                      <a:round/>
                      <a:headEnd type="none" w="med" len="med"/>
                      <a:tailEnd type="none" w="med" len="med"/>
                    </a:lnB>
                  </a:tcPr>
                </a:tc>
                <a:extLst>
                  <a:ext uri="{0D108BD9-81ED-4DB2-BD59-A6C34878D82A}">
                    <a16:rowId xmlns:a16="http://schemas.microsoft.com/office/drawing/2014/main" val="10001"/>
                  </a:ext>
                </a:extLst>
              </a:tr>
              <a:tr h="869945">
                <a:tc vMerge="1">
                  <a:txBody>
                    <a:bodyPr/>
                    <a:lstStyle/>
                    <a:p>
                      <a:pPr algn="ctr">
                        <a:lnSpc>
                          <a:spcPts val="3079"/>
                        </a:lnSpc>
                        <a:defRPr/>
                      </a:pPr>
                      <a:r>
                        <a:rPr lang="en-US" sz="2199">
                          <a:solidFill>
                            <a:srgbClr val="FFFFFF"/>
                          </a:solidFill>
                          <a:latin typeface="Roboto Bold"/>
                        </a:rPr>
                        <a:t>Languages</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F9AE41"/>
                    </a:solidFill>
                  </a:tcPr>
                </a:tc>
                <a:tc>
                  <a:txBody>
                    <a:bodyPr/>
                    <a:lstStyle/>
                    <a:p>
                      <a:pPr algn="l">
                        <a:lnSpc>
                          <a:spcPts val="4003"/>
                        </a:lnSpc>
                        <a:defRPr/>
                      </a:pPr>
                      <a:r>
                        <a:rPr lang="en-US" sz="2199">
                          <a:solidFill>
                            <a:srgbClr val="000000"/>
                          </a:solidFill>
                          <a:latin typeface="Roboto"/>
                        </a:rPr>
                        <a:t>Java Script - use to make web pages more dynamic.</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9AE41"/>
                      </a:solidFill>
                      <a:prstDash val="solid"/>
                      <a:round/>
                      <a:headEnd type="none" w="med" len="med"/>
                      <a:tailEnd type="none" w="med" len="med"/>
                    </a:lnR>
                    <a:lnT w="38100" cap="flat" cmpd="sng" algn="ctr">
                      <a:solidFill>
                        <a:srgbClr val="F9AE41"/>
                      </a:solidFill>
                      <a:prstDash val="solid"/>
                      <a:round/>
                      <a:headEnd type="none" w="med" len="med"/>
                      <a:tailEnd type="none" w="med" len="med"/>
                    </a:lnT>
                    <a:lnB w="38100" cap="flat" cmpd="sng" algn="ctr">
                      <a:solidFill>
                        <a:srgbClr val="F9AE41"/>
                      </a:solidFill>
                      <a:prstDash val="solid"/>
                      <a:round/>
                      <a:headEnd type="none" w="med" len="med"/>
                      <a:tailEnd type="none" w="med" len="med"/>
                    </a:lnB>
                  </a:tcPr>
                </a:tc>
                <a:extLst>
                  <a:ext uri="{0D108BD9-81ED-4DB2-BD59-A6C34878D82A}">
                    <a16:rowId xmlns:a16="http://schemas.microsoft.com/office/drawing/2014/main" val="10002"/>
                  </a:ext>
                </a:extLst>
              </a:tr>
              <a:tr h="869945">
                <a:tc vMerge="1">
                  <a:txBody>
                    <a:bodyPr/>
                    <a:lstStyle/>
                    <a:p>
                      <a:pPr algn="ctr">
                        <a:lnSpc>
                          <a:spcPts val="3079"/>
                        </a:lnSpc>
                        <a:defRPr/>
                      </a:pPr>
                      <a:r>
                        <a:rPr lang="en-US" sz="2199">
                          <a:solidFill>
                            <a:srgbClr val="FFFFFF"/>
                          </a:solidFill>
                          <a:latin typeface="Roboto Bold"/>
                        </a:rPr>
                        <a:t>Languages</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F9AE41"/>
                    </a:solidFill>
                  </a:tcPr>
                </a:tc>
                <a:tc>
                  <a:txBody>
                    <a:bodyPr/>
                    <a:lstStyle/>
                    <a:p>
                      <a:pPr algn="l">
                        <a:lnSpc>
                          <a:spcPts val="4003"/>
                        </a:lnSpc>
                        <a:defRPr/>
                      </a:pPr>
                      <a:r>
                        <a:rPr lang="en-US" sz="2199">
                          <a:solidFill>
                            <a:srgbClr val="000000"/>
                          </a:solidFill>
                          <a:latin typeface="Roboto"/>
                        </a:rPr>
                        <a:t>HTML – use to structure the web page and its content.</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9AE41"/>
                      </a:solidFill>
                      <a:prstDash val="solid"/>
                      <a:round/>
                      <a:headEnd type="none" w="med" len="med"/>
                      <a:tailEnd type="none" w="med" len="med"/>
                    </a:lnR>
                    <a:lnT w="38100" cap="flat" cmpd="sng" algn="ctr">
                      <a:solidFill>
                        <a:srgbClr val="F9AE41"/>
                      </a:solidFill>
                      <a:prstDash val="solid"/>
                      <a:round/>
                      <a:headEnd type="none" w="med" len="med"/>
                      <a:tailEnd type="none" w="med" len="med"/>
                    </a:lnT>
                    <a:lnB w="38100" cap="flat" cmpd="sng" algn="ctr">
                      <a:solidFill>
                        <a:srgbClr val="F9AE41"/>
                      </a:solidFill>
                      <a:prstDash val="solid"/>
                      <a:round/>
                      <a:headEnd type="none" w="med" len="med"/>
                      <a:tailEnd type="none" w="med" len="med"/>
                    </a:lnB>
                  </a:tcPr>
                </a:tc>
                <a:extLst>
                  <a:ext uri="{0D108BD9-81ED-4DB2-BD59-A6C34878D82A}">
                    <a16:rowId xmlns:a16="http://schemas.microsoft.com/office/drawing/2014/main" val="10003"/>
                  </a:ext>
                </a:extLst>
              </a:tr>
              <a:tr h="869945">
                <a:tc vMerge="1">
                  <a:txBody>
                    <a:bodyPr/>
                    <a:lstStyle/>
                    <a:p>
                      <a:pPr algn="ctr">
                        <a:lnSpc>
                          <a:spcPts val="3079"/>
                        </a:lnSpc>
                        <a:defRPr/>
                      </a:pPr>
                      <a:r>
                        <a:rPr lang="en-US" sz="2199">
                          <a:solidFill>
                            <a:srgbClr val="FFFFFF"/>
                          </a:solidFill>
                          <a:latin typeface="Roboto Bold"/>
                        </a:rPr>
                        <a:t>Languages</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F9AE41"/>
                    </a:solidFill>
                  </a:tcPr>
                </a:tc>
                <a:tc>
                  <a:txBody>
                    <a:bodyPr/>
                    <a:lstStyle/>
                    <a:p>
                      <a:pPr algn="l">
                        <a:lnSpc>
                          <a:spcPts val="4003"/>
                        </a:lnSpc>
                        <a:defRPr/>
                      </a:pPr>
                      <a:r>
                        <a:rPr lang="en-US" sz="2199">
                          <a:solidFill>
                            <a:srgbClr val="000000"/>
                          </a:solidFill>
                          <a:latin typeface="Roboto"/>
                        </a:rPr>
                        <a:t>CSS – use to create different layouts on web pages.</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9AE41"/>
                      </a:solidFill>
                      <a:prstDash val="solid"/>
                      <a:round/>
                      <a:headEnd type="none" w="med" len="med"/>
                      <a:tailEnd type="none" w="med" len="med"/>
                    </a:lnR>
                    <a:lnT w="38100" cap="flat" cmpd="sng" algn="ctr">
                      <a:solidFill>
                        <a:srgbClr val="F9AE41"/>
                      </a:solidFill>
                      <a:prstDash val="solid"/>
                      <a:round/>
                      <a:headEnd type="none" w="med" len="med"/>
                      <a:tailEnd type="none" w="med" len="med"/>
                    </a:lnT>
                    <a:lnB w="38100" cap="flat" cmpd="sng" algn="ctr">
                      <a:solidFill>
                        <a:srgbClr val="F9AE41"/>
                      </a:solidFill>
                      <a:prstDash val="solid"/>
                      <a:round/>
                      <a:headEnd type="none" w="med" len="med"/>
                      <a:tailEnd type="none" w="med" len="med"/>
                    </a:lnB>
                  </a:tcPr>
                </a:tc>
                <a:extLst>
                  <a:ext uri="{0D108BD9-81ED-4DB2-BD59-A6C34878D82A}">
                    <a16:rowId xmlns:a16="http://schemas.microsoft.com/office/drawing/2014/main" val="10004"/>
                  </a:ext>
                </a:extLst>
              </a:tr>
              <a:tr h="869945">
                <a:tc>
                  <a:txBody>
                    <a:bodyPr/>
                    <a:lstStyle/>
                    <a:p>
                      <a:pPr algn="ctr">
                        <a:lnSpc>
                          <a:spcPts val="3079"/>
                        </a:lnSpc>
                        <a:defRPr/>
                      </a:pPr>
                      <a:r>
                        <a:rPr lang="en-US" sz="2199">
                          <a:solidFill>
                            <a:srgbClr val="FFFFFF"/>
                          </a:solidFill>
                          <a:latin typeface="Roboto Bold"/>
                        </a:rPr>
                        <a:t>Platforms</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F9AE41"/>
                    </a:solidFill>
                  </a:tcPr>
                </a:tc>
                <a:tc>
                  <a:txBody>
                    <a:bodyPr/>
                    <a:lstStyle/>
                    <a:p>
                      <a:pPr algn="l">
                        <a:lnSpc>
                          <a:spcPts val="4003"/>
                        </a:lnSpc>
                        <a:defRPr/>
                      </a:pPr>
                      <a:r>
                        <a:rPr lang="en-US" sz="2199">
                          <a:solidFill>
                            <a:srgbClr val="000000"/>
                          </a:solidFill>
                          <a:latin typeface="Roboto"/>
                        </a:rPr>
                        <a:t>Django – is a framework used to develop the backend of a web application.</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9AE41"/>
                      </a:solidFill>
                      <a:prstDash val="solid"/>
                      <a:round/>
                      <a:headEnd type="none" w="med" len="med"/>
                      <a:tailEnd type="none" w="med" len="med"/>
                    </a:lnR>
                    <a:lnT w="38100" cap="flat" cmpd="sng" algn="ctr">
                      <a:solidFill>
                        <a:srgbClr val="F9AE41"/>
                      </a:solidFill>
                      <a:prstDash val="solid"/>
                      <a:round/>
                      <a:headEnd type="none" w="med" len="med"/>
                      <a:tailEnd type="none" w="med" len="med"/>
                    </a:lnT>
                    <a:lnB w="38100" cap="flat" cmpd="sng" algn="ctr">
                      <a:solidFill>
                        <a:srgbClr val="F9AE41"/>
                      </a:solidFill>
                      <a:prstDash val="solid"/>
                      <a:round/>
                      <a:headEnd type="none" w="med" len="med"/>
                      <a:tailEnd type="none" w="med" len="med"/>
                    </a:lnB>
                  </a:tcPr>
                </a:tc>
                <a:extLst>
                  <a:ext uri="{0D108BD9-81ED-4DB2-BD59-A6C34878D82A}">
                    <a16:rowId xmlns:a16="http://schemas.microsoft.com/office/drawing/2014/main" val="10005"/>
                  </a:ext>
                </a:extLst>
              </a:tr>
              <a:tr h="1395736">
                <a:tc>
                  <a:txBody>
                    <a:bodyPr/>
                    <a:lstStyle/>
                    <a:p>
                      <a:pPr algn="ctr">
                        <a:lnSpc>
                          <a:spcPts val="3079"/>
                        </a:lnSpc>
                        <a:defRPr/>
                      </a:pPr>
                      <a:r>
                        <a:rPr lang="en-US" sz="2199">
                          <a:solidFill>
                            <a:srgbClr val="FFFFFF"/>
                          </a:solidFill>
                          <a:latin typeface="Roboto Bold"/>
                        </a:rPr>
                        <a:t>Database </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F9AE41"/>
                    </a:solidFill>
                  </a:tcPr>
                </a:tc>
                <a:tc>
                  <a:txBody>
                    <a:bodyPr/>
                    <a:lstStyle/>
                    <a:p>
                      <a:pPr algn="l">
                        <a:lnSpc>
                          <a:spcPts val="4003"/>
                        </a:lnSpc>
                        <a:defRPr/>
                      </a:pPr>
                      <a:r>
                        <a:rPr lang="en-US" sz="2199">
                          <a:solidFill>
                            <a:srgbClr val="000000"/>
                          </a:solidFill>
                          <a:latin typeface="Roboto"/>
                        </a:rPr>
                        <a:t>SQLite - Is a lightweight, serverless, and self-contained database engine that is suitable for projects with low to moderate database traffic.</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9AE41"/>
                      </a:solidFill>
                      <a:prstDash val="solid"/>
                      <a:round/>
                      <a:headEnd type="none" w="med" len="med"/>
                      <a:tailEnd type="none" w="med" len="med"/>
                    </a:lnR>
                    <a:lnT w="38100" cap="flat" cmpd="sng" algn="ctr">
                      <a:solidFill>
                        <a:srgbClr val="F9AE41"/>
                      </a:solidFill>
                      <a:prstDash val="solid"/>
                      <a:round/>
                      <a:headEnd type="none" w="med" len="med"/>
                      <a:tailEnd type="none" w="med" len="med"/>
                    </a:lnT>
                    <a:lnB w="38100" cap="flat" cmpd="sng" algn="ctr">
                      <a:solidFill>
                        <a:srgbClr val="F9AE41"/>
                      </a:solidFill>
                      <a:prstDash val="solid"/>
                      <a:round/>
                      <a:headEnd type="none" w="med" len="med"/>
                      <a:tailEnd type="none" w="med" len="med"/>
                    </a:lnB>
                  </a:tcPr>
                </a:tc>
                <a:extLst>
                  <a:ext uri="{0D108BD9-81ED-4DB2-BD59-A6C34878D82A}">
                    <a16:rowId xmlns:a16="http://schemas.microsoft.com/office/drawing/2014/main" val="10006"/>
                  </a:ext>
                </a:extLst>
              </a:tr>
              <a:tr h="1395736">
                <a:tc>
                  <a:txBody>
                    <a:bodyPr/>
                    <a:lstStyle/>
                    <a:p>
                      <a:pPr algn="ctr">
                        <a:lnSpc>
                          <a:spcPts val="3079"/>
                        </a:lnSpc>
                        <a:defRPr/>
                      </a:pPr>
                      <a:r>
                        <a:rPr lang="en-US" sz="2199">
                          <a:solidFill>
                            <a:srgbClr val="FFFFFF"/>
                          </a:solidFill>
                          <a:latin typeface="Roboto Bold"/>
                        </a:rPr>
                        <a:t>Development Environment</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F9AE41"/>
                    </a:solidFill>
                  </a:tcPr>
                </a:tc>
                <a:tc>
                  <a:txBody>
                    <a:bodyPr/>
                    <a:lstStyle/>
                    <a:p>
                      <a:pPr algn="l">
                        <a:lnSpc>
                          <a:spcPts val="4003"/>
                        </a:lnSpc>
                        <a:defRPr/>
                      </a:pPr>
                      <a:r>
                        <a:rPr lang="en-US" sz="2199" dirty="0" err="1">
                          <a:solidFill>
                            <a:srgbClr val="000000"/>
                          </a:solidFill>
                          <a:latin typeface="Roboto"/>
                        </a:rPr>
                        <a:t>VSCode</a:t>
                      </a:r>
                      <a:r>
                        <a:rPr lang="en-US" sz="2199" dirty="0">
                          <a:solidFill>
                            <a:srgbClr val="000000"/>
                          </a:solidFill>
                          <a:latin typeface="Roboto"/>
                        </a:rPr>
                        <a:t> -  is a free, open-source code editor known for its simplicity, speed, and extensibility. </a:t>
                      </a:r>
                      <a:endParaRPr lang="en-US" sz="1100" dirty="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9AE41"/>
                      </a:solidFill>
                      <a:prstDash val="solid"/>
                      <a:round/>
                      <a:headEnd type="none" w="med" len="med"/>
                      <a:tailEnd type="none" w="med" len="med"/>
                    </a:lnR>
                    <a:lnT w="38100" cap="flat" cmpd="sng" algn="ctr">
                      <a:solidFill>
                        <a:srgbClr val="F9AE41"/>
                      </a:solidFill>
                      <a:prstDash val="solid"/>
                      <a:round/>
                      <a:headEnd type="none" w="med" len="med"/>
                      <a:tailEnd type="none" w="med" len="med"/>
                    </a:lnT>
                    <a:lnB w="38100" cap="flat" cmpd="sng" algn="ctr">
                      <a:solidFill>
                        <a:srgbClr val="F9AE41"/>
                      </a:solidFill>
                      <a:prstDash val="solid"/>
                      <a:round/>
                      <a:headEnd type="none" w="med" len="med"/>
                      <a:tailEnd type="none" w="med" len="med"/>
                    </a:lnB>
                  </a:tcPr>
                </a:tc>
                <a:extLst>
                  <a:ext uri="{0D108BD9-81ED-4DB2-BD59-A6C34878D82A}">
                    <a16:rowId xmlns:a16="http://schemas.microsoft.com/office/drawing/2014/main" val="10007"/>
                  </a:ext>
                </a:extLst>
              </a:tr>
            </a:tbl>
          </a:graphicData>
        </a:graphic>
      </p:graphicFrame>
      <p:sp>
        <p:nvSpPr>
          <p:cNvPr id="10" name="Freeform 5">
            <a:extLst>
              <a:ext uri="{FF2B5EF4-FFF2-40B4-BE49-F238E27FC236}">
                <a16:creationId xmlns:a16="http://schemas.microsoft.com/office/drawing/2014/main" id="{BF6325EB-BF2C-559E-C926-F68680ECD9F3}"/>
              </a:ext>
            </a:extLst>
          </p:cNvPr>
          <p:cNvSpPr/>
          <p:nvPr/>
        </p:nvSpPr>
        <p:spPr>
          <a:xfrm>
            <a:off x="1258853" y="1714111"/>
            <a:ext cx="14896575" cy="7991298"/>
          </a:xfrm>
          <a:custGeom>
            <a:avLst/>
            <a:gdLst/>
            <a:ahLst/>
            <a:cxnLst/>
            <a:rect l="l" t="t" r="r" b="b"/>
            <a:pathLst>
              <a:path w="15654418" h="8397844">
                <a:moveTo>
                  <a:pt x="0" y="0"/>
                </a:moveTo>
                <a:lnTo>
                  <a:pt x="15654418" y="0"/>
                </a:lnTo>
                <a:lnTo>
                  <a:pt x="15654418" y="8397844"/>
                </a:lnTo>
                <a:lnTo>
                  <a:pt x="0" y="8397844"/>
                </a:lnTo>
                <a:lnTo>
                  <a:pt x="0" y="0"/>
                </a:lnTo>
                <a:close/>
              </a:path>
            </a:pathLst>
          </a:custGeom>
          <a:blipFill>
            <a:blip r:embed="rId5"/>
            <a:stretch>
              <a:fillRect/>
            </a:stretch>
          </a:blipFill>
        </p:spPr>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377585">
            <a:off x="2410720" y="1616251"/>
            <a:ext cx="5086935" cy="5354668"/>
          </a:xfrm>
          <a:custGeom>
            <a:avLst/>
            <a:gdLst/>
            <a:ahLst/>
            <a:cxnLst/>
            <a:rect l="l" t="t" r="r" b="b"/>
            <a:pathLst>
              <a:path w="5086935" h="5354668">
                <a:moveTo>
                  <a:pt x="0" y="0"/>
                </a:moveTo>
                <a:lnTo>
                  <a:pt x="5086935" y="0"/>
                </a:lnTo>
                <a:lnTo>
                  <a:pt x="5086935" y="5354669"/>
                </a:lnTo>
                <a:lnTo>
                  <a:pt x="0" y="5354669"/>
                </a:lnTo>
                <a:lnTo>
                  <a:pt x="0" y="0"/>
                </a:lnTo>
                <a:close/>
              </a:path>
            </a:pathLst>
          </a:custGeom>
          <a:blipFill>
            <a:blip r:embed="rId2">
              <a:alphaModFix amt="40000"/>
            </a:blip>
            <a:stretch>
              <a:fillRect/>
            </a:stretch>
          </a:blipFill>
        </p:spPr>
      </p:sp>
      <p:sp>
        <p:nvSpPr>
          <p:cNvPr id="3" name="Freeform 3"/>
          <p:cNvSpPr/>
          <p:nvPr/>
        </p:nvSpPr>
        <p:spPr>
          <a:xfrm rot="-848058" flipH="1">
            <a:off x="72255" y="6462437"/>
            <a:ext cx="5591726" cy="5591726"/>
          </a:xfrm>
          <a:custGeom>
            <a:avLst/>
            <a:gdLst/>
            <a:ahLst/>
            <a:cxnLst/>
            <a:rect l="l" t="t" r="r" b="b"/>
            <a:pathLst>
              <a:path w="5591726" h="5591726">
                <a:moveTo>
                  <a:pt x="5591726" y="0"/>
                </a:moveTo>
                <a:lnTo>
                  <a:pt x="0" y="0"/>
                </a:lnTo>
                <a:lnTo>
                  <a:pt x="0" y="5591726"/>
                </a:lnTo>
                <a:lnTo>
                  <a:pt x="5591726" y="5591726"/>
                </a:lnTo>
                <a:lnTo>
                  <a:pt x="5591726" y="0"/>
                </a:lnTo>
                <a:close/>
              </a:path>
            </a:pathLst>
          </a:custGeom>
          <a:blipFill>
            <a:blip r:embed="rId3">
              <a:alphaModFix amt="40000"/>
            </a:blip>
            <a:stretch>
              <a:fillRect/>
            </a:stretch>
          </a:blipFill>
        </p:spPr>
      </p:sp>
      <p:sp>
        <p:nvSpPr>
          <p:cNvPr id="4" name="Freeform 4"/>
          <p:cNvSpPr/>
          <p:nvPr/>
        </p:nvSpPr>
        <p:spPr>
          <a:xfrm rot="-1237885">
            <a:off x="-2422979" y="691457"/>
            <a:ext cx="4845957" cy="5061052"/>
          </a:xfrm>
          <a:custGeom>
            <a:avLst/>
            <a:gdLst/>
            <a:ahLst/>
            <a:cxnLst/>
            <a:rect l="l" t="t" r="r" b="b"/>
            <a:pathLst>
              <a:path w="4845957" h="5061052">
                <a:moveTo>
                  <a:pt x="0" y="0"/>
                </a:moveTo>
                <a:lnTo>
                  <a:pt x="4845958" y="0"/>
                </a:lnTo>
                <a:lnTo>
                  <a:pt x="4845958" y="5061052"/>
                </a:lnTo>
                <a:lnTo>
                  <a:pt x="0" y="5061052"/>
                </a:lnTo>
                <a:lnTo>
                  <a:pt x="0" y="0"/>
                </a:lnTo>
                <a:close/>
              </a:path>
            </a:pathLst>
          </a:custGeom>
          <a:blipFill>
            <a:blip r:embed="rId4">
              <a:alphaModFix amt="40000"/>
            </a:blip>
            <a:stretch>
              <a:fillRect/>
            </a:stretch>
          </a:blipFill>
        </p:spPr>
      </p:sp>
      <p:sp>
        <p:nvSpPr>
          <p:cNvPr id="5" name="Freeform 5"/>
          <p:cNvSpPr/>
          <p:nvPr/>
        </p:nvSpPr>
        <p:spPr>
          <a:xfrm>
            <a:off x="1258853" y="1714111"/>
            <a:ext cx="14896575" cy="7991298"/>
          </a:xfrm>
          <a:custGeom>
            <a:avLst/>
            <a:gdLst/>
            <a:ahLst/>
            <a:cxnLst/>
            <a:rect l="l" t="t" r="r" b="b"/>
            <a:pathLst>
              <a:path w="15654418" h="8397844">
                <a:moveTo>
                  <a:pt x="0" y="0"/>
                </a:moveTo>
                <a:lnTo>
                  <a:pt x="15654418" y="0"/>
                </a:lnTo>
                <a:lnTo>
                  <a:pt x="15654418" y="8397844"/>
                </a:lnTo>
                <a:lnTo>
                  <a:pt x="0" y="8397844"/>
                </a:lnTo>
                <a:lnTo>
                  <a:pt x="0" y="0"/>
                </a:lnTo>
                <a:close/>
              </a:path>
            </a:pathLst>
          </a:custGeom>
          <a:blipFill>
            <a:blip r:embed="rId5"/>
            <a:stretch>
              <a:fillRect/>
            </a:stretch>
          </a:blipFill>
        </p:spPr>
      </p:sp>
      <p:sp>
        <p:nvSpPr>
          <p:cNvPr id="6" name="TextBox 6"/>
          <p:cNvSpPr txBox="1"/>
          <p:nvPr/>
        </p:nvSpPr>
        <p:spPr>
          <a:xfrm>
            <a:off x="9144000" y="376237"/>
            <a:ext cx="7769271" cy="948978"/>
          </a:xfrm>
          <a:prstGeom prst="rect">
            <a:avLst/>
          </a:prstGeom>
        </p:spPr>
        <p:txBody>
          <a:bodyPr lIns="0" tIns="0" rIns="0" bIns="0" rtlCol="0" anchor="t">
            <a:spAutoFit/>
          </a:bodyPr>
          <a:lstStyle/>
          <a:p>
            <a:pPr>
              <a:lnSpc>
                <a:spcPts val="7440"/>
              </a:lnSpc>
            </a:pPr>
            <a:r>
              <a:rPr lang="en-US" sz="6200" dirty="0">
                <a:solidFill>
                  <a:srgbClr val="000000"/>
                </a:solidFill>
                <a:latin typeface="Roboto" panose="02000000000000000000" pitchFamily="2" charset="0"/>
                <a:ea typeface="Roboto" panose="02000000000000000000" pitchFamily="2" charset="0"/>
                <a:cs typeface="Roboto" panose="02000000000000000000" pitchFamily="2" charset="0"/>
              </a:rPr>
              <a:t>6. Project Schedule</a:t>
            </a:r>
          </a:p>
        </p:txBody>
      </p:sp>
      <p:sp>
        <p:nvSpPr>
          <p:cNvPr id="8" name="TextBox 7">
            <a:extLst>
              <a:ext uri="{FF2B5EF4-FFF2-40B4-BE49-F238E27FC236}">
                <a16:creationId xmlns:a16="http://schemas.microsoft.com/office/drawing/2014/main" id="{50BAC596-B486-C549-350C-69F6C8E9C561}"/>
              </a:ext>
            </a:extLst>
          </p:cNvPr>
          <p:cNvSpPr txBox="1"/>
          <p:nvPr/>
        </p:nvSpPr>
        <p:spPr>
          <a:xfrm>
            <a:off x="1455410" y="1258234"/>
            <a:ext cx="4837147" cy="461665"/>
          </a:xfrm>
          <a:prstGeom prst="rect">
            <a:avLst/>
          </a:prstGeom>
          <a:noFill/>
        </p:spPr>
        <p:txBody>
          <a:bodyPr wrap="square" rtlCol="0">
            <a:spAutoFit/>
          </a:bodyPr>
          <a:lstStyle/>
          <a:p>
            <a:r>
              <a:rPr lang="en-US" sz="2400" dirty="0">
                <a:latin typeface="Book Antiqua" panose="02040602050305030304" pitchFamily="18" charset="0"/>
              </a:rPr>
              <a:t>Estimated Project Plan</a:t>
            </a:r>
          </a:p>
        </p:txBody>
      </p:sp>
    </p:spTree>
    <p:extLst>
      <p:ext uri="{BB962C8B-B14F-4D97-AF65-F5344CB8AC3E}">
        <p14:creationId xmlns:p14="http://schemas.microsoft.com/office/powerpoint/2010/main" val="12963198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mph" presetSubtype="0" grpId="0" nodeType="afterEffect">
                                  <p:stCondLst>
                                    <p:cond delay="0"/>
                                  </p:stCondLst>
                                  <p:iterate type="lt">
                                    <p:tmAbs val="25"/>
                                  </p:iterate>
                                  <p:childTnLst>
                                    <p:set>
                                      <p:cBhvr override="childStyle">
                                        <p:cTn id="6" dur="indefinite"/>
                                        <p:tgtEl>
                                          <p:spTgt spid="6"/>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377585">
            <a:off x="2410720" y="1616251"/>
            <a:ext cx="5086935" cy="5354668"/>
          </a:xfrm>
          <a:custGeom>
            <a:avLst/>
            <a:gdLst/>
            <a:ahLst/>
            <a:cxnLst/>
            <a:rect l="l" t="t" r="r" b="b"/>
            <a:pathLst>
              <a:path w="5086935" h="5354668">
                <a:moveTo>
                  <a:pt x="0" y="0"/>
                </a:moveTo>
                <a:lnTo>
                  <a:pt x="5086935" y="0"/>
                </a:lnTo>
                <a:lnTo>
                  <a:pt x="5086935" y="5354669"/>
                </a:lnTo>
                <a:lnTo>
                  <a:pt x="0" y="5354669"/>
                </a:lnTo>
                <a:lnTo>
                  <a:pt x="0" y="0"/>
                </a:lnTo>
                <a:close/>
              </a:path>
            </a:pathLst>
          </a:custGeom>
          <a:blipFill>
            <a:blip r:embed="rId2">
              <a:alphaModFix amt="40000"/>
            </a:blip>
            <a:stretch>
              <a:fillRect/>
            </a:stretch>
          </a:blipFill>
        </p:spPr>
      </p:sp>
      <p:sp>
        <p:nvSpPr>
          <p:cNvPr id="3" name="Freeform 3"/>
          <p:cNvSpPr/>
          <p:nvPr/>
        </p:nvSpPr>
        <p:spPr>
          <a:xfrm rot="-848058" flipH="1">
            <a:off x="72255" y="6462437"/>
            <a:ext cx="5591726" cy="5591726"/>
          </a:xfrm>
          <a:custGeom>
            <a:avLst/>
            <a:gdLst/>
            <a:ahLst/>
            <a:cxnLst/>
            <a:rect l="l" t="t" r="r" b="b"/>
            <a:pathLst>
              <a:path w="5591726" h="5591726">
                <a:moveTo>
                  <a:pt x="5591726" y="0"/>
                </a:moveTo>
                <a:lnTo>
                  <a:pt x="0" y="0"/>
                </a:lnTo>
                <a:lnTo>
                  <a:pt x="0" y="5591726"/>
                </a:lnTo>
                <a:lnTo>
                  <a:pt x="5591726" y="5591726"/>
                </a:lnTo>
                <a:lnTo>
                  <a:pt x="5591726" y="0"/>
                </a:lnTo>
                <a:close/>
              </a:path>
            </a:pathLst>
          </a:custGeom>
          <a:blipFill>
            <a:blip r:embed="rId3">
              <a:alphaModFix amt="40000"/>
            </a:blip>
            <a:stretch>
              <a:fillRect/>
            </a:stretch>
          </a:blipFill>
        </p:spPr>
      </p:sp>
      <p:sp>
        <p:nvSpPr>
          <p:cNvPr id="4" name="Freeform 4"/>
          <p:cNvSpPr/>
          <p:nvPr/>
        </p:nvSpPr>
        <p:spPr>
          <a:xfrm rot="-1237885">
            <a:off x="-2422979" y="691457"/>
            <a:ext cx="4845957" cy="5061052"/>
          </a:xfrm>
          <a:custGeom>
            <a:avLst/>
            <a:gdLst/>
            <a:ahLst/>
            <a:cxnLst/>
            <a:rect l="l" t="t" r="r" b="b"/>
            <a:pathLst>
              <a:path w="4845957" h="5061052">
                <a:moveTo>
                  <a:pt x="0" y="0"/>
                </a:moveTo>
                <a:lnTo>
                  <a:pt x="4845958" y="0"/>
                </a:lnTo>
                <a:lnTo>
                  <a:pt x="4845958" y="5061052"/>
                </a:lnTo>
                <a:lnTo>
                  <a:pt x="0" y="5061052"/>
                </a:lnTo>
                <a:lnTo>
                  <a:pt x="0" y="0"/>
                </a:lnTo>
                <a:close/>
              </a:path>
            </a:pathLst>
          </a:custGeom>
          <a:blipFill>
            <a:blip r:embed="rId4">
              <a:alphaModFix amt="40000"/>
            </a:blip>
            <a:stretch>
              <a:fillRect/>
            </a:stretch>
          </a:blipFill>
        </p:spPr>
      </p:sp>
      <p:sp>
        <p:nvSpPr>
          <p:cNvPr id="6" name="TextBox 6"/>
          <p:cNvSpPr txBox="1"/>
          <p:nvPr/>
        </p:nvSpPr>
        <p:spPr>
          <a:xfrm>
            <a:off x="9144000" y="376237"/>
            <a:ext cx="7769271" cy="948978"/>
          </a:xfrm>
          <a:prstGeom prst="rect">
            <a:avLst/>
          </a:prstGeom>
        </p:spPr>
        <p:txBody>
          <a:bodyPr lIns="0" tIns="0" rIns="0" bIns="0" rtlCol="0" anchor="t">
            <a:spAutoFit/>
          </a:bodyPr>
          <a:lstStyle/>
          <a:p>
            <a:pPr>
              <a:lnSpc>
                <a:spcPts val="7440"/>
              </a:lnSpc>
            </a:pPr>
            <a:r>
              <a:rPr lang="en-US" sz="6200" b="1" dirty="0">
                <a:solidFill>
                  <a:srgbClr val="000000"/>
                </a:solidFill>
                <a:latin typeface="Roboto" panose="02000000000000000000" pitchFamily="2" charset="0"/>
                <a:ea typeface="Roboto" panose="02000000000000000000" pitchFamily="2" charset="0"/>
                <a:cs typeface="Roboto" panose="02000000000000000000" pitchFamily="2" charset="0"/>
              </a:rPr>
              <a:t>6. Project Schedule</a:t>
            </a:r>
          </a:p>
        </p:txBody>
      </p:sp>
      <p:pic>
        <p:nvPicPr>
          <p:cNvPr id="7" name="Picture 6">
            <a:extLst>
              <a:ext uri="{FF2B5EF4-FFF2-40B4-BE49-F238E27FC236}">
                <a16:creationId xmlns:a16="http://schemas.microsoft.com/office/drawing/2014/main" id="{6F7670DC-D6DB-AC5A-4778-1C07881A6DD8}"/>
              </a:ext>
            </a:extLst>
          </p:cNvPr>
          <p:cNvPicPr/>
          <p:nvPr/>
        </p:nvPicPr>
        <p:blipFill>
          <a:blip r:embed="rId5"/>
          <a:stretch>
            <a:fillRect/>
          </a:stretch>
        </p:blipFill>
        <p:spPr>
          <a:xfrm>
            <a:off x="18520144" y="1446821"/>
            <a:ext cx="12874256" cy="8496102"/>
          </a:xfrm>
          <a:prstGeom prst="rect">
            <a:avLst/>
          </a:prstGeom>
        </p:spPr>
      </p:pic>
      <p:sp>
        <p:nvSpPr>
          <p:cNvPr id="8" name="TextBox 7">
            <a:extLst>
              <a:ext uri="{FF2B5EF4-FFF2-40B4-BE49-F238E27FC236}">
                <a16:creationId xmlns:a16="http://schemas.microsoft.com/office/drawing/2014/main" id="{7C61F70C-FE0B-72E5-F962-7039582EA5E4}"/>
              </a:ext>
            </a:extLst>
          </p:cNvPr>
          <p:cNvSpPr txBox="1"/>
          <p:nvPr/>
        </p:nvSpPr>
        <p:spPr>
          <a:xfrm>
            <a:off x="19051092" y="1061948"/>
            <a:ext cx="4837147" cy="461665"/>
          </a:xfrm>
          <a:prstGeom prst="rect">
            <a:avLst/>
          </a:prstGeom>
          <a:noFill/>
        </p:spPr>
        <p:txBody>
          <a:bodyPr wrap="square" rtlCol="0">
            <a:spAutoFit/>
          </a:bodyPr>
          <a:lstStyle/>
          <a:p>
            <a:r>
              <a:rPr lang="en-US" sz="2400" dirty="0">
                <a:latin typeface="Book Antiqua" panose="02040602050305030304" pitchFamily="18" charset="0"/>
              </a:rPr>
              <a:t>Final Project Plan</a:t>
            </a:r>
          </a:p>
        </p:txBody>
      </p:sp>
      <p:sp>
        <p:nvSpPr>
          <p:cNvPr id="5" name="Freeform 5">
            <a:extLst>
              <a:ext uri="{FF2B5EF4-FFF2-40B4-BE49-F238E27FC236}">
                <a16:creationId xmlns:a16="http://schemas.microsoft.com/office/drawing/2014/main" id="{697C3ECA-0CFB-47BF-06CA-1DDB64C575F5}"/>
              </a:ext>
            </a:extLst>
          </p:cNvPr>
          <p:cNvSpPr/>
          <p:nvPr/>
        </p:nvSpPr>
        <p:spPr>
          <a:xfrm>
            <a:off x="-15392400" y="1714111"/>
            <a:ext cx="14896575" cy="7991298"/>
          </a:xfrm>
          <a:custGeom>
            <a:avLst/>
            <a:gdLst/>
            <a:ahLst/>
            <a:cxnLst/>
            <a:rect l="l" t="t" r="r" b="b"/>
            <a:pathLst>
              <a:path w="15654418" h="8397844">
                <a:moveTo>
                  <a:pt x="0" y="0"/>
                </a:moveTo>
                <a:lnTo>
                  <a:pt x="15654418" y="0"/>
                </a:lnTo>
                <a:lnTo>
                  <a:pt x="15654418" y="8397844"/>
                </a:lnTo>
                <a:lnTo>
                  <a:pt x="0" y="8397844"/>
                </a:lnTo>
                <a:lnTo>
                  <a:pt x="0" y="0"/>
                </a:lnTo>
                <a:close/>
              </a:path>
            </a:pathLst>
          </a:custGeom>
          <a:blipFill>
            <a:blip r:embed="rId6"/>
            <a:stretch>
              <a:fillRect/>
            </a:stretch>
          </a:blipFill>
        </p:spPr>
      </p:sp>
      <p:sp>
        <p:nvSpPr>
          <p:cNvPr id="9" name="TextBox 8">
            <a:extLst>
              <a:ext uri="{FF2B5EF4-FFF2-40B4-BE49-F238E27FC236}">
                <a16:creationId xmlns:a16="http://schemas.microsoft.com/office/drawing/2014/main" id="{0E59345D-32A7-6646-3D31-849E4A494C95}"/>
              </a:ext>
            </a:extLst>
          </p:cNvPr>
          <p:cNvSpPr txBox="1"/>
          <p:nvPr/>
        </p:nvSpPr>
        <p:spPr>
          <a:xfrm>
            <a:off x="-15195843" y="1258234"/>
            <a:ext cx="4837147" cy="461665"/>
          </a:xfrm>
          <a:prstGeom prst="rect">
            <a:avLst/>
          </a:prstGeom>
          <a:noFill/>
        </p:spPr>
        <p:txBody>
          <a:bodyPr wrap="square" rtlCol="0">
            <a:spAutoFit/>
          </a:bodyPr>
          <a:lstStyle/>
          <a:p>
            <a:r>
              <a:rPr lang="en-US" sz="2400" dirty="0">
                <a:latin typeface="Book Antiqua" panose="02040602050305030304" pitchFamily="18" charset="0"/>
              </a:rPr>
              <a:t>Initial Project Plan</a:t>
            </a:r>
          </a:p>
        </p:txBody>
      </p:sp>
    </p:spTree>
    <p:extLst>
      <p:ext uri="{BB962C8B-B14F-4D97-AF65-F5344CB8AC3E}">
        <p14:creationId xmlns:p14="http://schemas.microsoft.com/office/powerpoint/2010/main" val="1499463184"/>
      </p:ext>
    </p:extLst>
  </p:cSld>
  <p:clrMapOvr>
    <a:masterClrMapping/>
  </p:clrMapOvr>
  <mc:AlternateContent xmlns:mc="http://schemas.openxmlformats.org/markup-compatibility/2006" xmlns:p159="http://schemas.microsoft.com/office/powerpoint/2015/09/main">
    <mc:Choice Requires="p159">
      <p:transition spd="slow" advClick="0" advTm="0">
        <p159:morph option="byObject"/>
      </p:transition>
    </mc:Choice>
    <mc:Fallback xmlns="">
      <p:transition spd="slow" advClick="0" advTm="0">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377585">
            <a:off x="2410720" y="1616251"/>
            <a:ext cx="5086935" cy="5354668"/>
          </a:xfrm>
          <a:custGeom>
            <a:avLst/>
            <a:gdLst/>
            <a:ahLst/>
            <a:cxnLst/>
            <a:rect l="l" t="t" r="r" b="b"/>
            <a:pathLst>
              <a:path w="5086935" h="5354668">
                <a:moveTo>
                  <a:pt x="0" y="0"/>
                </a:moveTo>
                <a:lnTo>
                  <a:pt x="5086935" y="0"/>
                </a:lnTo>
                <a:lnTo>
                  <a:pt x="5086935" y="5354669"/>
                </a:lnTo>
                <a:lnTo>
                  <a:pt x="0" y="5354669"/>
                </a:lnTo>
                <a:lnTo>
                  <a:pt x="0" y="0"/>
                </a:lnTo>
                <a:close/>
              </a:path>
            </a:pathLst>
          </a:custGeom>
          <a:blipFill>
            <a:blip r:embed="rId2">
              <a:alphaModFix amt="40000"/>
            </a:blip>
            <a:stretch>
              <a:fillRect/>
            </a:stretch>
          </a:blipFill>
        </p:spPr>
      </p:sp>
      <p:sp>
        <p:nvSpPr>
          <p:cNvPr id="3" name="Freeform 3"/>
          <p:cNvSpPr/>
          <p:nvPr/>
        </p:nvSpPr>
        <p:spPr>
          <a:xfrm rot="-848058" flipH="1">
            <a:off x="72255" y="6462437"/>
            <a:ext cx="5591726" cy="5591726"/>
          </a:xfrm>
          <a:custGeom>
            <a:avLst/>
            <a:gdLst/>
            <a:ahLst/>
            <a:cxnLst/>
            <a:rect l="l" t="t" r="r" b="b"/>
            <a:pathLst>
              <a:path w="5591726" h="5591726">
                <a:moveTo>
                  <a:pt x="5591726" y="0"/>
                </a:moveTo>
                <a:lnTo>
                  <a:pt x="0" y="0"/>
                </a:lnTo>
                <a:lnTo>
                  <a:pt x="0" y="5591726"/>
                </a:lnTo>
                <a:lnTo>
                  <a:pt x="5591726" y="5591726"/>
                </a:lnTo>
                <a:lnTo>
                  <a:pt x="5591726" y="0"/>
                </a:lnTo>
                <a:close/>
              </a:path>
            </a:pathLst>
          </a:custGeom>
          <a:blipFill>
            <a:blip r:embed="rId3">
              <a:alphaModFix amt="40000"/>
            </a:blip>
            <a:stretch>
              <a:fillRect/>
            </a:stretch>
          </a:blipFill>
        </p:spPr>
      </p:sp>
      <p:sp>
        <p:nvSpPr>
          <p:cNvPr id="4" name="Freeform 4"/>
          <p:cNvSpPr/>
          <p:nvPr/>
        </p:nvSpPr>
        <p:spPr>
          <a:xfrm rot="-1237885">
            <a:off x="-2422979" y="691457"/>
            <a:ext cx="4845957" cy="5061052"/>
          </a:xfrm>
          <a:custGeom>
            <a:avLst/>
            <a:gdLst/>
            <a:ahLst/>
            <a:cxnLst/>
            <a:rect l="l" t="t" r="r" b="b"/>
            <a:pathLst>
              <a:path w="4845957" h="5061052">
                <a:moveTo>
                  <a:pt x="0" y="0"/>
                </a:moveTo>
                <a:lnTo>
                  <a:pt x="4845958" y="0"/>
                </a:lnTo>
                <a:lnTo>
                  <a:pt x="4845958" y="5061052"/>
                </a:lnTo>
                <a:lnTo>
                  <a:pt x="0" y="5061052"/>
                </a:lnTo>
                <a:lnTo>
                  <a:pt x="0" y="0"/>
                </a:lnTo>
                <a:close/>
              </a:path>
            </a:pathLst>
          </a:custGeom>
          <a:blipFill>
            <a:blip r:embed="rId4">
              <a:alphaModFix amt="40000"/>
            </a:blip>
            <a:stretch>
              <a:fillRect/>
            </a:stretch>
          </a:blipFill>
        </p:spPr>
      </p:sp>
      <p:sp>
        <p:nvSpPr>
          <p:cNvPr id="6" name="TextBox 6"/>
          <p:cNvSpPr txBox="1"/>
          <p:nvPr/>
        </p:nvSpPr>
        <p:spPr>
          <a:xfrm>
            <a:off x="9144000" y="376237"/>
            <a:ext cx="7769271" cy="948978"/>
          </a:xfrm>
          <a:prstGeom prst="rect">
            <a:avLst/>
          </a:prstGeom>
        </p:spPr>
        <p:txBody>
          <a:bodyPr lIns="0" tIns="0" rIns="0" bIns="0" rtlCol="0" anchor="t">
            <a:spAutoFit/>
          </a:bodyPr>
          <a:lstStyle/>
          <a:p>
            <a:pPr>
              <a:lnSpc>
                <a:spcPts val="7440"/>
              </a:lnSpc>
            </a:pPr>
            <a:r>
              <a:rPr lang="en-US" sz="6200" b="1" dirty="0">
                <a:solidFill>
                  <a:srgbClr val="000000"/>
                </a:solidFill>
                <a:latin typeface="Roboto" panose="02000000000000000000" pitchFamily="2" charset="0"/>
                <a:ea typeface="Roboto" panose="02000000000000000000" pitchFamily="2" charset="0"/>
                <a:cs typeface="Roboto" panose="02000000000000000000" pitchFamily="2" charset="0"/>
              </a:rPr>
              <a:t>6. Project Schedule</a:t>
            </a:r>
          </a:p>
        </p:txBody>
      </p:sp>
      <p:pic>
        <p:nvPicPr>
          <p:cNvPr id="7" name="Picture 6">
            <a:extLst>
              <a:ext uri="{FF2B5EF4-FFF2-40B4-BE49-F238E27FC236}">
                <a16:creationId xmlns:a16="http://schemas.microsoft.com/office/drawing/2014/main" id="{6F7670DC-D6DB-AC5A-4778-1C07881A6DD8}"/>
              </a:ext>
            </a:extLst>
          </p:cNvPr>
          <p:cNvPicPr/>
          <p:nvPr/>
        </p:nvPicPr>
        <p:blipFill>
          <a:blip r:embed="rId5"/>
          <a:stretch>
            <a:fillRect/>
          </a:stretch>
        </p:blipFill>
        <p:spPr>
          <a:xfrm>
            <a:off x="2868118" y="1446821"/>
            <a:ext cx="12874256" cy="8496102"/>
          </a:xfrm>
          <a:prstGeom prst="rect">
            <a:avLst/>
          </a:prstGeom>
        </p:spPr>
      </p:pic>
      <p:sp>
        <p:nvSpPr>
          <p:cNvPr id="8" name="TextBox 7">
            <a:extLst>
              <a:ext uri="{FF2B5EF4-FFF2-40B4-BE49-F238E27FC236}">
                <a16:creationId xmlns:a16="http://schemas.microsoft.com/office/drawing/2014/main" id="{7C61F70C-FE0B-72E5-F962-7039582EA5E4}"/>
              </a:ext>
            </a:extLst>
          </p:cNvPr>
          <p:cNvSpPr txBox="1"/>
          <p:nvPr/>
        </p:nvSpPr>
        <p:spPr>
          <a:xfrm>
            <a:off x="3399066" y="1061948"/>
            <a:ext cx="4837147" cy="461665"/>
          </a:xfrm>
          <a:prstGeom prst="rect">
            <a:avLst/>
          </a:prstGeom>
          <a:noFill/>
        </p:spPr>
        <p:txBody>
          <a:bodyPr wrap="square" rtlCol="0">
            <a:spAutoFit/>
          </a:bodyPr>
          <a:lstStyle/>
          <a:p>
            <a:r>
              <a:rPr lang="en-US" sz="2400" dirty="0">
                <a:latin typeface="Book Antiqua" panose="02040602050305030304" pitchFamily="18" charset="0"/>
              </a:rPr>
              <a:t>Actual Project Plan</a:t>
            </a:r>
          </a:p>
        </p:txBody>
      </p:sp>
    </p:spTree>
    <p:extLst>
      <p:ext uri="{BB962C8B-B14F-4D97-AF65-F5344CB8AC3E}">
        <p14:creationId xmlns:p14="http://schemas.microsoft.com/office/powerpoint/2010/main" val="12503036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8F8F7"/>
        </a:solidFill>
        <a:effectLst/>
      </p:bgPr>
    </p:bg>
    <p:spTree>
      <p:nvGrpSpPr>
        <p:cNvPr id="1" name=""/>
        <p:cNvGrpSpPr/>
        <p:nvPr/>
      </p:nvGrpSpPr>
      <p:grpSpPr>
        <a:xfrm>
          <a:off x="0" y="0"/>
          <a:ext cx="0" cy="0"/>
          <a:chOff x="0" y="0"/>
          <a:chExt cx="0" cy="0"/>
        </a:xfrm>
      </p:grpSpPr>
      <p:sp>
        <p:nvSpPr>
          <p:cNvPr id="2" name="Freeform 2"/>
          <p:cNvSpPr/>
          <p:nvPr/>
        </p:nvSpPr>
        <p:spPr>
          <a:xfrm rot="2576835">
            <a:off x="-1444523" y="-727998"/>
            <a:ext cx="4519154" cy="4695225"/>
          </a:xfrm>
          <a:custGeom>
            <a:avLst/>
            <a:gdLst/>
            <a:ahLst/>
            <a:cxnLst/>
            <a:rect l="l" t="t" r="r" b="b"/>
            <a:pathLst>
              <a:path w="4519154" h="4695225">
                <a:moveTo>
                  <a:pt x="0" y="0"/>
                </a:moveTo>
                <a:lnTo>
                  <a:pt x="4519154" y="0"/>
                </a:lnTo>
                <a:lnTo>
                  <a:pt x="4519154" y="4695224"/>
                </a:lnTo>
                <a:lnTo>
                  <a:pt x="0" y="4695224"/>
                </a:lnTo>
                <a:lnTo>
                  <a:pt x="0" y="0"/>
                </a:lnTo>
                <a:close/>
              </a:path>
            </a:pathLst>
          </a:custGeom>
          <a:blipFill>
            <a:blip r:embed="rId2"/>
            <a:stretch>
              <a:fillRect/>
            </a:stretch>
          </a:blipFill>
        </p:spPr>
      </p:sp>
      <p:sp>
        <p:nvSpPr>
          <p:cNvPr id="3" name="Freeform 3"/>
          <p:cNvSpPr/>
          <p:nvPr/>
        </p:nvSpPr>
        <p:spPr>
          <a:xfrm rot="4170367">
            <a:off x="14765936" y="6910301"/>
            <a:ext cx="4986728" cy="4886993"/>
          </a:xfrm>
          <a:custGeom>
            <a:avLst/>
            <a:gdLst/>
            <a:ahLst/>
            <a:cxnLst/>
            <a:rect l="l" t="t" r="r" b="b"/>
            <a:pathLst>
              <a:path w="4986728" h="4886993">
                <a:moveTo>
                  <a:pt x="0" y="0"/>
                </a:moveTo>
                <a:lnTo>
                  <a:pt x="4986728" y="0"/>
                </a:lnTo>
                <a:lnTo>
                  <a:pt x="4986728" y="4886993"/>
                </a:lnTo>
                <a:lnTo>
                  <a:pt x="0" y="4886993"/>
                </a:lnTo>
                <a:lnTo>
                  <a:pt x="0" y="0"/>
                </a:lnTo>
                <a:close/>
              </a:path>
            </a:pathLst>
          </a:custGeom>
          <a:blipFill>
            <a:blip r:embed="rId3"/>
            <a:stretch>
              <a:fillRect/>
            </a:stretch>
          </a:blipFill>
        </p:spPr>
      </p:sp>
      <p:sp>
        <p:nvSpPr>
          <p:cNvPr id="4" name="TextBox 4"/>
          <p:cNvSpPr txBox="1"/>
          <p:nvPr/>
        </p:nvSpPr>
        <p:spPr>
          <a:xfrm>
            <a:off x="3636862" y="675911"/>
            <a:ext cx="10252276" cy="1025922"/>
          </a:xfrm>
          <a:prstGeom prst="rect">
            <a:avLst/>
          </a:prstGeom>
        </p:spPr>
        <p:txBody>
          <a:bodyPr lIns="0" tIns="0" rIns="0" bIns="0" rtlCol="0" anchor="t">
            <a:spAutoFit/>
          </a:bodyPr>
          <a:lstStyle/>
          <a:p>
            <a:pPr marL="0" lvl="0" indent="0" algn="ctr">
              <a:lnSpc>
                <a:spcPts val="8040"/>
              </a:lnSpc>
            </a:pPr>
            <a:r>
              <a:rPr lang="en-US" sz="6700" dirty="0">
                <a:solidFill>
                  <a:srgbClr val="000000"/>
                </a:solidFill>
                <a:latin typeface="Roboto" panose="02000000000000000000" pitchFamily="2" charset="0"/>
                <a:ea typeface="Roboto" panose="02000000000000000000" pitchFamily="2" charset="0"/>
                <a:cs typeface="Roboto" panose="02000000000000000000" pitchFamily="2" charset="0"/>
              </a:rPr>
              <a:t>7. Project Contributions</a:t>
            </a:r>
          </a:p>
        </p:txBody>
      </p:sp>
      <p:sp>
        <p:nvSpPr>
          <p:cNvPr id="7" name="TextBox 7"/>
          <p:cNvSpPr txBox="1"/>
          <p:nvPr/>
        </p:nvSpPr>
        <p:spPr>
          <a:xfrm>
            <a:off x="2144965" y="2117404"/>
            <a:ext cx="13804279" cy="8651279"/>
          </a:xfrm>
          <a:prstGeom prst="rect">
            <a:avLst/>
          </a:prstGeom>
        </p:spPr>
        <p:txBody>
          <a:bodyPr wrap="square" lIns="0" tIns="0" rIns="0" bIns="0" rtlCol="0" anchor="t">
            <a:spAutoFit/>
          </a:bodyPr>
          <a:lstStyle/>
          <a:p>
            <a:pPr marL="700797" lvl="1" indent="-350398" algn="just">
              <a:lnSpc>
                <a:spcPts val="6232"/>
              </a:lnSpc>
              <a:buFont typeface="Arial"/>
              <a:buChar char="•"/>
            </a:pPr>
            <a:r>
              <a:rPr lang="en-US" sz="3245" u="sng" dirty="0">
                <a:solidFill>
                  <a:srgbClr val="F54D4D"/>
                </a:solidFill>
                <a:latin typeface="Roboto Bold"/>
              </a:rPr>
              <a:t>Project Proposal Document </a:t>
            </a:r>
            <a:r>
              <a:rPr lang="en-US" sz="3245" dirty="0">
                <a:solidFill>
                  <a:srgbClr val="000000"/>
                </a:solidFill>
                <a:latin typeface="Roboto Bold"/>
              </a:rPr>
              <a:t>- </a:t>
            </a:r>
            <a:r>
              <a:rPr lang="en-US" sz="2400" dirty="0">
                <a:solidFill>
                  <a:srgbClr val="000000"/>
                </a:solidFill>
                <a:latin typeface="Roboto Bold"/>
              </a:rPr>
              <a:t>By </a:t>
            </a:r>
            <a:r>
              <a:rPr lang="en-US" sz="2400" dirty="0" err="1">
                <a:solidFill>
                  <a:srgbClr val="000000"/>
                </a:solidFill>
                <a:latin typeface="Roboto Bold"/>
              </a:rPr>
              <a:t>Keshari</a:t>
            </a:r>
            <a:r>
              <a:rPr lang="en-US" sz="2400" dirty="0">
                <a:solidFill>
                  <a:srgbClr val="000000"/>
                </a:solidFill>
                <a:latin typeface="Roboto Bold"/>
              </a:rPr>
              <a:t> &amp; </a:t>
            </a:r>
            <a:r>
              <a:rPr lang="en-US" sz="2400" dirty="0" err="1">
                <a:solidFill>
                  <a:srgbClr val="000000"/>
                </a:solidFill>
                <a:latin typeface="Roboto Bold"/>
              </a:rPr>
              <a:t>Vidushan</a:t>
            </a:r>
            <a:endParaRPr lang="en-US" sz="2400" dirty="0">
              <a:solidFill>
                <a:srgbClr val="000000"/>
              </a:solidFill>
              <a:latin typeface="Roboto Bold"/>
            </a:endParaRPr>
          </a:p>
          <a:p>
            <a:pPr marL="2072397" lvl="4" indent="-350398" algn="just">
              <a:lnSpc>
                <a:spcPts val="6232"/>
              </a:lnSpc>
              <a:buFont typeface="Arial"/>
              <a:buChar char="•"/>
            </a:pPr>
            <a:r>
              <a:rPr lang="en-US" sz="2400" dirty="0">
                <a:solidFill>
                  <a:srgbClr val="000000"/>
                </a:solidFill>
                <a:latin typeface="Roboto Bold"/>
              </a:rPr>
              <a:t>The project proposal outlines the purpose, goals, and objectives of the disaster management system for Sri Lanka.</a:t>
            </a:r>
          </a:p>
          <a:p>
            <a:pPr marL="700797" lvl="1" indent="-350398" algn="just">
              <a:lnSpc>
                <a:spcPts val="6232"/>
              </a:lnSpc>
              <a:buFont typeface="Arial"/>
              <a:buChar char="•"/>
            </a:pPr>
            <a:r>
              <a:rPr lang="en-US" sz="3245" u="sng" dirty="0">
                <a:solidFill>
                  <a:srgbClr val="FF0000"/>
                </a:solidFill>
                <a:latin typeface="Roboto Bold"/>
              </a:rPr>
              <a:t>SRS Document </a:t>
            </a:r>
            <a:r>
              <a:rPr lang="en-US" sz="3245" dirty="0">
                <a:solidFill>
                  <a:srgbClr val="000000"/>
                </a:solidFill>
                <a:latin typeface="Roboto Bold"/>
              </a:rPr>
              <a:t>- </a:t>
            </a:r>
            <a:r>
              <a:rPr lang="en-US" sz="2400" dirty="0">
                <a:solidFill>
                  <a:srgbClr val="000000"/>
                </a:solidFill>
                <a:latin typeface="Roboto Bold"/>
              </a:rPr>
              <a:t>By </a:t>
            </a:r>
            <a:r>
              <a:rPr lang="en-US" sz="2400" dirty="0" err="1">
                <a:solidFill>
                  <a:srgbClr val="000000"/>
                </a:solidFill>
                <a:latin typeface="Roboto Bold"/>
              </a:rPr>
              <a:t>Keshari</a:t>
            </a:r>
            <a:r>
              <a:rPr lang="en-US" sz="2400" dirty="0">
                <a:solidFill>
                  <a:srgbClr val="000000"/>
                </a:solidFill>
                <a:latin typeface="Roboto Bold"/>
              </a:rPr>
              <a:t> &amp; </a:t>
            </a:r>
            <a:r>
              <a:rPr lang="en-US" sz="2400" dirty="0" err="1">
                <a:solidFill>
                  <a:srgbClr val="000000"/>
                </a:solidFill>
                <a:latin typeface="Roboto Bold"/>
              </a:rPr>
              <a:t>Vidushan</a:t>
            </a:r>
            <a:endParaRPr lang="en-US" sz="2400" dirty="0">
              <a:solidFill>
                <a:srgbClr val="000000"/>
              </a:solidFill>
              <a:latin typeface="Roboto Bold"/>
            </a:endParaRPr>
          </a:p>
          <a:p>
            <a:pPr marL="2072397" lvl="4" indent="-350398" algn="just">
              <a:lnSpc>
                <a:spcPts val="6232"/>
              </a:lnSpc>
              <a:buFont typeface="Arial"/>
              <a:buChar char="•"/>
            </a:pPr>
            <a:r>
              <a:rPr lang="en-US" sz="2400" dirty="0">
                <a:solidFill>
                  <a:srgbClr val="000000"/>
                </a:solidFill>
                <a:latin typeface="Roboto Bold"/>
              </a:rPr>
              <a:t>Collaborative effort that refer into the technical aspects of the project, focusing on software requirements</a:t>
            </a:r>
          </a:p>
          <a:p>
            <a:pPr marL="700797" lvl="1" indent="-350398" algn="just">
              <a:lnSpc>
                <a:spcPts val="6232"/>
              </a:lnSpc>
              <a:buFont typeface="Arial"/>
              <a:buChar char="•"/>
            </a:pPr>
            <a:r>
              <a:rPr lang="en-US" sz="3245" u="sng" dirty="0">
                <a:solidFill>
                  <a:srgbClr val="FF0000"/>
                </a:solidFill>
                <a:latin typeface="Roboto Bold"/>
              </a:rPr>
              <a:t>Designing Contribution  </a:t>
            </a:r>
            <a:r>
              <a:rPr lang="en-US" sz="3245" dirty="0">
                <a:solidFill>
                  <a:srgbClr val="000000"/>
                </a:solidFill>
                <a:latin typeface="Roboto Bold"/>
              </a:rPr>
              <a:t>- </a:t>
            </a:r>
            <a:r>
              <a:rPr lang="en-US" sz="2400" dirty="0">
                <a:solidFill>
                  <a:srgbClr val="000000"/>
                </a:solidFill>
                <a:latin typeface="Roboto Bold"/>
              </a:rPr>
              <a:t>By </a:t>
            </a:r>
            <a:r>
              <a:rPr lang="en-US" sz="2400" dirty="0" err="1">
                <a:solidFill>
                  <a:srgbClr val="000000"/>
                </a:solidFill>
                <a:latin typeface="Roboto Bold"/>
              </a:rPr>
              <a:t>Keshari</a:t>
            </a:r>
            <a:r>
              <a:rPr lang="en-US" sz="2400" dirty="0">
                <a:solidFill>
                  <a:srgbClr val="000000"/>
                </a:solidFill>
                <a:latin typeface="Roboto Bold"/>
              </a:rPr>
              <a:t> &amp; </a:t>
            </a:r>
            <a:r>
              <a:rPr lang="en-US" sz="2400" dirty="0" err="1">
                <a:solidFill>
                  <a:srgbClr val="000000"/>
                </a:solidFill>
                <a:latin typeface="Roboto Bold"/>
              </a:rPr>
              <a:t>Vidushan</a:t>
            </a:r>
            <a:endParaRPr lang="en-US" sz="2400" dirty="0">
              <a:solidFill>
                <a:srgbClr val="000000"/>
              </a:solidFill>
              <a:latin typeface="Roboto Bold"/>
            </a:endParaRPr>
          </a:p>
          <a:p>
            <a:pPr marL="1615197" lvl="3" indent="-350398" algn="just">
              <a:lnSpc>
                <a:spcPts val="6232"/>
              </a:lnSpc>
              <a:buFont typeface="Arial"/>
              <a:buChar char="•"/>
            </a:pPr>
            <a:r>
              <a:rPr lang="en-US" sz="2400" dirty="0">
                <a:solidFill>
                  <a:srgbClr val="000000"/>
                </a:solidFill>
                <a:latin typeface="Roboto Bold"/>
              </a:rPr>
              <a:t>Collaborative effort for Designing includes creating the architecture, user interfaces, overall structure of the system using class, use case, activity, sequence diagram</a:t>
            </a:r>
          </a:p>
          <a:p>
            <a:pPr marL="700797" lvl="1" indent="-350398" algn="just">
              <a:lnSpc>
                <a:spcPts val="6232"/>
              </a:lnSpc>
              <a:buFont typeface="Arial"/>
              <a:buChar char="•"/>
            </a:pPr>
            <a:endParaRPr lang="en-US" sz="3245" dirty="0">
              <a:solidFill>
                <a:srgbClr val="000000"/>
              </a:solidFill>
              <a:latin typeface="Roboto"/>
            </a:endParaRPr>
          </a:p>
          <a:p>
            <a:pPr marL="0" lvl="0" indent="0" algn="just">
              <a:lnSpc>
                <a:spcPts val="6232"/>
              </a:lnSpc>
            </a:pPr>
            <a:endParaRPr lang="en-US" sz="3245" dirty="0">
              <a:solidFill>
                <a:srgbClr val="000000"/>
              </a:solidFill>
              <a:latin typeface="Roboto"/>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mph" presetSubtype="0" grpId="0" nodeType="afterEffect">
                                  <p:stCondLst>
                                    <p:cond delay="0"/>
                                  </p:stCondLst>
                                  <p:iterate type="lt">
                                    <p:tmAbs val="25"/>
                                  </p:iterate>
                                  <p:childTnLst>
                                    <p:set>
                                      <p:cBhvr override="childStyle">
                                        <p:cTn id="6" dur="indefinite"/>
                                        <p:tgtEl>
                                          <p:spTgt spid="4"/>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p:cNvSpPr txBox="1"/>
          <p:nvPr/>
        </p:nvSpPr>
        <p:spPr>
          <a:xfrm>
            <a:off x="3636862" y="675911"/>
            <a:ext cx="10252276" cy="1025922"/>
          </a:xfrm>
          <a:prstGeom prst="rect">
            <a:avLst/>
          </a:prstGeom>
        </p:spPr>
        <p:txBody>
          <a:bodyPr lIns="0" tIns="0" rIns="0" bIns="0" rtlCol="0" anchor="t">
            <a:spAutoFit/>
          </a:bodyPr>
          <a:lstStyle/>
          <a:p>
            <a:pPr marL="0" lvl="0" indent="0" algn="ctr">
              <a:lnSpc>
                <a:spcPts val="8040"/>
              </a:lnSpc>
            </a:pPr>
            <a:r>
              <a:rPr lang="en-US" sz="6700" dirty="0">
                <a:solidFill>
                  <a:srgbClr val="000000"/>
                </a:solidFill>
                <a:latin typeface="Roboto" panose="02000000000000000000" pitchFamily="2" charset="0"/>
                <a:ea typeface="Roboto" panose="02000000000000000000" pitchFamily="2" charset="0"/>
                <a:cs typeface="Roboto" panose="02000000000000000000" pitchFamily="2" charset="0"/>
              </a:rPr>
              <a:t>7. Project Contributions</a:t>
            </a:r>
          </a:p>
        </p:txBody>
      </p:sp>
      <p:sp>
        <p:nvSpPr>
          <p:cNvPr id="5" name="Freeform 5"/>
          <p:cNvSpPr/>
          <p:nvPr/>
        </p:nvSpPr>
        <p:spPr>
          <a:xfrm rot="-655473">
            <a:off x="-1897489" y="5900434"/>
            <a:ext cx="4745268" cy="4995019"/>
          </a:xfrm>
          <a:custGeom>
            <a:avLst/>
            <a:gdLst/>
            <a:ahLst/>
            <a:cxnLst/>
            <a:rect l="l" t="t" r="r" b="b"/>
            <a:pathLst>
              <a:path w="4745268" h="4995019">
                <a:moveTo>
                  <a:pt x="0" y="0"/>
                </a:moveTo>
                <a:lnTo>
                  <a:pt x="4745268" y="0"/>
                </a:lnTo>
                <a:lnTo>
                  <a:pt x="4745268" y="4995019"/>
                </a:lnTo>
                <a:lnTo>
                  <a:pt x="0" y="4995019"/>
                </a:lnTo>
                <a:lnTo>
                  <a:pt x="0" y="0"/>
                </a:lnTo>
                <a:close/>
              </a:path>
            </a:pathLst>
          </a:custGeom>
          <a:blipFill>
            <a:blip r:embed="rId2"/>
            <a:stretch>
              <a:fillRect/>
            </a:stretch>
          </a:blipFill>
        </p:spPr>
      </p:sp>
      <p:sp>
        <p:nvSpPr>
          <p:cNvPr id="6" name="Freeform 6"/>
          <p:cNvSpPr/>
          <p:nvPr/>
        </p:nvSpPr>
        <p:spPr>
          <a:xfrm rot="1026640" flipH="1">
            <a:off x="14780927" y="269703"/>
            <a:ext cx="4645724" cy="4645724"/>
          </a:xfrm>
          <a:custGeom>
            <a:avLst/>
            <a:gdLst/>
            <a:ahLst/>
            <a:cxnLst/>
            <a:rect l="l" t="t" r="r" b="b"/>
            <a:pathLst>
              <a:path w="4645724" h="4645724">
                <a:moveTo>
                  <a:pt x="4645724" y="0"/>
                </a:moveTo>
                <a:lnTo>
                  <a:pt x="0" y="0"/>
                </a:lnTo>
                <a:lnTo>
                  <a:pt x="0" y="4645725"/>
                </a:lnTo>
                <a:lnTo>
                  <a:pt x="4645724" y="4645725"/>
                </a:lnTo>
                <a:lnTo>
                  <a:pt x="4645724" y="0"/>
                </a:lnTo>
                <a:close/>
              </a:path>
            </a:pathLst>
          </a:custGeom>
          <a:blipFill>
            <a:blip r:embed="rId3"/>
            <a:stretch>
              <a:fillRect/>
            </a:stretch>
          </a:blipFill>
        </p:spPr>
      </p:sp>
      <p:sp>
        <p:nvSpPr>
          <p:cNvPr id="9" name="TextBox 8">
            <a:extLst>
              <a:ext uri="{FF2B5EF4-FFF2-40B4-BE49-F238E27FC236}">
                <a16:creationId xmlns:a16="http://schemas.microsoft.com/office/drawing/2014/main" id="{64B486EF-A544-F739-09B9-E642DAAAF068}"/>
              </a:ext>
            </a:extLst>
          </p:cNvPr>
          <p:cNvSpPr txBox="1"/>
          <p:nvPr/>
        </p:nvSpPr>
        <p:spPr>
          <a:xfrm>
            <a:off x="1447800" y="1932887"/>
            <a:ext cx="13961060" cy="7126310"/>
          </a:xfrm>
          <a:prstGeom prst="rect">
            <a:avLst/>
          </a:prstGeom>
          <a:noFill/>
        </p:spPr>
        <p:txBody>
          <a:bodyPr wrap="square">
            <a:spAutoFit/>
          </a:bodyPr>
          <a:lstStyle/>
          <a:p>
            <a:pPr marL="704088" indent="-347472" algn="just" rtl="0" eaLnBrk="1" latinLnBrk="0" hangingPunct="1">
              <a:lnSpc>
                <a:spcPts val="6232"/>
              </a:lnSpc>
              <a:spcBef>
                <a:spcPts val="0"/>
              </a:spcBef>
              <a:spcAft>
                <a:spcPts val="0"/>
              </a:spcAft>
              <a:buClrTx/>
              <a:buSzPts val="3250"/>
              <a:buFont typeface="Arial" panose="020B0604020202020204" pitchFamily="34" charset="0"/>
              <a:buChar char="•"/>
            </a:pPr>
            <a:r>
              <a:rPr lang="en-US" sz="3250" u="sng" kern="1200" dirty="0">
                <a:solidFill>
                  <a:srgbClr val="FF0000"/>
                </a:solidFill>
                <a:effectLst/>
                <a:latin typeface="Roboto Bold" panose="02000000000000000000" charset="0"/>
                <a:ea typeface="Roboto Bold" panose="02000000000000000000" charset="0"/>
              </a:rPr>
              <a:t>Development Contribution</a:t>
            </a:r>
          </a:p>
          <a:p>
            <a:pPr marL="1618488" lvl="2" indent="-347472" algn="just">
              <a:lnSpc>
                <a:spcPts val="6232"/>
              </a:lnSpc>
              <a:buSzPts val="3250"/>
              <a:buFont typeface="Arial" panose="020B0604020202020204" pitchFamily="34" charset="0"/>
              <a:buChar char="•"/>
            </a:pPr>
            <a:r>
              <a:rPr lang="en-US" sz="2400" dirty="0" err="1">
                <a:solidFill>
                  <a:srgbClr val="000000"/>
                </a:solidFill>
                <a:latin typeface="Roboto Bold" panose="02000000000000000000" charset="0"/>
                <a:ea typeface="Roboto Bold" panose="02000000000000000000" charset="0"/>
              </a:rPr>
              <a:t>Vidushan</a:t>
            </a:r>
            <a:r>
              <a:rPr lang="en-US" sz="2400" dirty="0">
                <a:solidFill>
                  <a:srgbClr val="000000"/>
                </a:solidFill>
                <a:latin typeface="Roboto Bold" panose="02000000000000000000" charset="0"/>
                <a:ea typeface="Roboto Bold" panose="02000000000000000000" charset="0"/>
              </a:rPr>
              <a:t> - </a:t>
            </a:r>
            <a:r>
              <a:rPr lang="en-US" sz="2400" dirty="0">
                <a:latin typeface="Roboto Bold" panose="02000000000000000000" charset="0"/>
                <a:ea typeface="Roboto Bold" panose="02000000000000000000" charset="0"/>
              </a:rPr>
              <a:t> Sign up, login, Edit Profile, Home page, Donate page, </a:t>
            </a:r>
            <a:r>
              <a:rPr lang="en-US" sz="2400" dirty="0">
                <a:solidFill>
                  <a:srgbClr val="000000"/>
                </a:solidFill>
                <a:latin typeface="Roboto Bold" panose="02000000000000000000" charset="0"/>
                <a:ea typeface="Roboto Bold" panose="02000000000000000000" charset="0"/>
              </a:rPr>
              <a:t>Displaying Disaster Guidelines </a:t>
            </a:r>
            <a:r>
              <a:rPr lang="en-US" sz="2400" dirty="0">
                <a:latin typeface="Roboto Bold" panose="02000000000000000000" charset="0"/>
                <a:ea typeface="Roboto Bold" panose="02000000000000000000" charset="0"/>
              </a:rPr>
              <a:t>and apply styles</a:t>
            </a:r>
            <a:endParaRPr lang="en-US" sz="2400" kern="1200" dirty="0">
              <a:solidFill>
                <a:srgbClr val="000000"/>
              </a:solidFill>
              <a:effectLst/>
              <a:latin typeface="Roboto Bold" panose="02000000000000000000" charset="0"/>
              <a:ea typeface="Roboto Bold" panose="02000000000000000000" charset="0"/>
            </a:endParaRPr>
          </a:p>
          <a:p>
            <a:pPr marL="1618488" lvl="2" indent="-347472" algn="just">
              <a:lnSpc>
                <a:spcPts val="6232"/>
              </a:lnSpc>
              <a:buSzPts val="3250"/>
              <a:buFont typeface="Arial" panose="020B0604020202020204" pitchFamily="34" charset="0"/>
              <a:buChar char="•"/>
            </a:pPr>
            <a:r>
              <a:rPr lang="en-US" sz="2400" dirty="0" err="1">
                <a:solidFill>
                  <a:srgbClr val="000000"/>
                </a:solidFill>
                <a:latin typeface="Roboto Bold" panose="02000000000000000000" charset="0"/>
                <a:ea typeface="Roboto Bold" panose="02000000000000000000" charset="0"/>
              </a:rPr>
              <a:t>Keshari</a:t>
            </a:r>
            <a:r>
              <a:rPr lang="en-US" sz="2400" dirty="0">
                <a:solidFill>
                  <a:srgbClr val="000000"/>
                </a:solidFill>
                <a:latin typeface="Roboto Bold" panose="02000000000000000000" charset="0"/>
                <a:ea typeface="Roboto Bold" panose="02000000000000000000" charset="0"/>
              </a:rPr>
              <a:t> – Sign up, login, Edit Profile, Generating reports, Display Disaster locations and Safety camps on map, Camp Registration, Refugee Registration, Location Registration, Displaying Disaster Guidelines and apply styles</a:t>
            </a:r>
          </a:p>
          <a:p>
            <a:pPr marL="704088" indent="-347472" algn="just" rtl="0" eaLnBrk="1" latinLnBrk="0" hangingPunct="1">
              <a:lnSpc>
                <a:spcPts val="6232"/>
              </a:lnSpc>
              <a:spcBef>
                <a:spcPts val="0"/>
              </a:spcBef>
              <a:spcAft>
                <a:spcPts val="0"/>
              </a:spcAft>
              <a:buClrTx/>
              <a:buSzPts val="3250"/>
              <a:buFont typeface="Arial" panose="020B0604020202020204" pitchFamily="34" charset="0"/>
              <a:buChar char="•"/>
            </a:pPr>
            <a:r>
              <a:rPr lang="en-US" sz="3250" u="sng" kern="1200" dirty="0">
                <a:solidFill>
                  <a:srgbClr val="FF0000"/>
                </a:solidFill>
                <a:effectLst/>
                <a:latin typeface="Roboto Bold" panose="02000000000000000000" charset="0"/>
                <a:ea typeface="Roboto Bold" panose="02000000000000000000" charset="0"/>
              </a:rPr>
              <a:t>Finale Report Contribution</a:t>
            </a:r>
            <a:r>
              <a:rPr lang="en-US" sz="3250" u="sng" dirty="0">
                <a:solidFill>
                  <a:srgbClr val="FF0000"/>
                </a:solidFill>
                <a:latin typeface="Roboto Bold" panose="02000000000000000000" charset="0"/>
                <a:ea typeface="Roboto Bold" panose="02000000000000000000" charset="0"/>
              </a:rPr>
              <a:t> </a:t>
            </a:r>
            <a:r>
              <a:rPr lang="en-US" sz="2400" dirty="0">
                <a:latin typeface="Roboto Bold" panose="02000000000000000000" charset="0"/>
                <a:ea typeface="Roboto Bold" panose="02000000000000000000" charset="0"/>
              </a:rPr>
              <a:t>- </a:t>
            </a:r>
            <a:r>
              <a:rPr lang="en-US" sz="2400" kern="1200" dirty="0">
                <a:solidFill>
                  <a:srgbClr val="000000"/>
                </a:solidFill>
                <a:effectLst/>
                <a:latin typeface="Roboto Bold" panose="02000000000000000000" charset="0"/>
                <a:ea typeface="Roboto Bold" panose="02000000000000000000" charset="0"/>
              </a:rPr>
              <a:t>By </a:t>
            </a:r>
            <a:r>
              <a:rPr lang="en-US" sz="2400" kern="1200" dirty="0" err="1">
                <a:solidFill>
                  <a:srgbClr val="000000"/>
                </a:solidFill>
                <a:effectLst/>
                <a:latin typeface="Roboto Bold" panose="02000000000000000000" charset="0"/>
                <a:ea typeface="Roboto Bold" panose="02000000000000000000" charset="0"/>
              </a:rPr>
              <a:t>Keshari</a:t>
            </a:r>
            <a:endParaRPr lang="en-US" sz="2400" kern="1200" dirty="0">
              <a:solidFill>
                <a:srgbClr val="000000"/>
              </a:solidFill>
              <a:effectLst/>
              <a:latin typeface="Roboto Bold" panose="02000000000000000000" charset="0"/>
              <a:ea typeface="Roboto Bold" panose="02000000000000000000" charset="0"/>
            </a:endParaRPr>
          </a:p>
          <a:p>
            <a:pPr marL="1618488" lvl="2" indent="-347472" algn="just">
              <a:lnSpc>
                <a:spcPts val="6232"/>
              </a:lnSpc>
              <a:buSzPts val="3250"/>
              <a:buFont typeface="Arial" panose="020B0604020202020204" pitchFamily="34" charset="0"/>
              <a:buChar char="•"/>
            </a:pPr>
            <a:r>
              <a:rPr lang="en-US" sz="2400" dirty="0">
                <a:solidFill>
                  <a:srgbClr val="000000"/>
                </a:solidFill>
                <a:latin typeface="Roboto Bold" panose="02000000000000000000" charset="0"/>
                <a:ea typeface="Roboto Bold" panose="02000000000000000000" charset="0"/>
              </a:rPr>
              <a:t>Summarize the entire project including designs, challenges, Future works, Overall outcome, contributions through out the project and lesson learned</a:t>
            </a:r>
            <a:endParaRPr lang="en-US" sz="2400" dirty="0">
              <a:effectLst/>
              <a:latin typeface="Roboto Bold" panose="02000000000000000000" charset="0"/>
              <a:ea typeface="Roboto Bold" panose="02000000000000000000" charset="0"/>
            </a:endParaRPr>
          </a:p>
        </p:txBody>
      </p:sp>
    </p:spTree>
    <p:extLst>
      <p:ext uri="{BB962C8B-B14F-4D97-AF65-F5344CB8AC3E}">
        <p14:creationId xmlns:p14="http://schemas.microsoft.com/office/powerpoint/2010/main" val="2857928331"/>
      </p:ext>
    </p:extLst>
  </p:cSld>
  <p:clrMapOvr>
    <a:masterClrMapping/>
  </p:clrMapOvr>
  <p:transition spd="slow"/>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2085033">
            <a:off x="-5385991" y="-1473249"/>
            <a:ext cx="4611421" cy="4681646"/>
          </a:xfrm>
          <a:custGeom>
            <a:avLst/>
            <a:gdLst/>
            <a:ahLst/>
            <a:cxnLst/>
            <a:rect l="l" t="t" r="r" b="b"/>
            <a:pathLst>
              <a:path w="4611421" h="4681646">
                <a:moveTo>
                  <a:pt x="0" y="0"/>
                </a:moveTo>
                <a:lnTo>
                  <a:pt x="4611421" y="0"/>
                </a:lnTo>
                <a:lnTo>
                  <a:pt x="4611421" y="4681646"/>
                </a:lnTo>
                <a:lnTo>
                  <a:pt x="0" y="4681646"/>
                </a:lnTo>
                <a:lnTo>
                  <a:pt x="0" y="0"/>
                </a:lnTo>
                <a:close/>
              </a:path>
            </a:pathLst>
          </a:custGeom>
          <a:blipFill>
            <a:blip r:embed="rId2"/>
            <a:stretch>
              <a:fillRect/>
            </a:stretch>
          </a:blipFill>
        </p:spPr>
      </p:sp>
      <p:sp>
        <p:nvSpPr>
          <p:cNvPr id="3" name="Freeform 3"/>
          <p:cNvSpPr/>
          <p:nvPr/>
        </p:nvSpPr>
        <p:spPr>
          <a:xfrm rot="21024760">
            <a:off x="14579085" y="-1182884"/>
            <a:ext cx="6017250" cy="6173206"/>
          </a:xfrm>
          <a:custGeom>
            <a:avLst/>
            <a:gdLst/>
            <a:ahLst/>
            <a:cxnLst/>
            <a:rect l="l" t="t" r="r" b="b"/>
            <a:pathLst>
              <a:path w="7555167" h="7404064">
                <a:moveTo>
                  <a:pt x="0" y="0"/>
                </a:moveTo>
                <a:lnTo>
                  <a:pt x="7555167" y="0"/>
                </a:lnTo>
                <a:lnTo>
                  <a:pt x="7555167" y="7404064"/>
                </a:lnTo>
                <a:lnTo>
                  <a:pt x="0" y="7404064"/>
                </a:lnTo>
                <a:lnTo>
                  <a:pt x="0" y="0"/>
                </a:lnTo>
                <a:close/>
              </a:path>
            </a:pathLst>
          </a:custGeom>
          <a:blipFill>
            <a:blip r:embed="rId3">
              <a:alphaModFix amt="32999"/>
            </a:blip>
            <a:stretch>
              <a:fillRect/>
            </a:stretch>
          </a:blipFill>
        </p:spPr>
      </p:sp>
      <p:sp>
        <p:nvSpPr>
          <p:cNvPr id="4" name="Freeform 4"/>
          <p:cNvSpPr/>
          <p:nvPr/>
        </p:nvSpPr>
        <p:spPr>
          <a:xfrm rot="9730005">
            <a:off x="10692609" y="4304027"/>
            <a:ext cx="5330202" cy="5537872"/>
          </a:xfrm>
          <a:custGeom>
            <a:avLst/>
            <a:gdLst/>
            <a:ahLst/>
            <a:cxnLst/>
            <a:rect l="l" t="t" r="r" b="b"/>
            <a:pathLst>
              <a:path w="5330202" h="5537872">
                <a:moveTo>
                  <a:pt x="0" y="0"/>
                </a:moveTo>
                <a:lnTo>
                  <a:pt x="5330202" y="0"/>
                </a:lnTo>
                <a:lnTo>
                  <a:pt x="5330202" y="5537872"/>
                </a:lnTo>
                <a:lnTo>
                  <a:pt x="0" y="5537872"/>
                </a:lnTo>
                <a:lnTo>
                  <a:pt x="0" y="0"/>
                </a:lnTo>
                <a:close/>
              </a:path>
            </a:pathLst>
          </a:custGeom>
          <a:blipFill>
            <a:blip r:embed="rId4">
              <a:alphaModFix amt="18000"/>
            </a:blip>
            <a:stretch>
              <a:fillRect/>
            </a:stretch>
          </a:blipFill>
        </p:spPr>
      </p:sp>
      <p:sp>
        <p:nvSpPr>
          <p:cNvPr id="5" name="Freeform 5"/>
          <p:cNvSpPr/>
          <p:nvPr/>
        </p:nvSpPr>
        <p:spPr>
          <a:xfrm rot="16853031">
            <a:off x="16114362" y="6172335"/>
            <a:ext cx="5127146" cy="5285718"/>
          </a:xfrm>
          <a:custGeom>
            <a:avLst/>
            <a:gdLst/>
            <a:ahLst/>
            <a:cxnLst/>
            <a:rect l="l" t="t" r="r" b="b"/>
            <a:pathLst>
              <a:path w="5127146" h="5285718">
                <a:moveTo>
                  <a:pt x="0" y="0"/>
                </a:moveTo>
                <a:lnTo>
                  <a:pt x="5127146" y="0"/>
                </a:lnTo>
                <a:lnTo>
                  <a:pt x="5127146" y="5285718"/>
                </a:lnTo>
                <a:lnTo>
                  <a:pt x="0" y="5285718"/>
                </a:lnTo>
                <a:lnTo>
                  <a:pt x="0" y="0"/>
                </a:lnTo>
                <a:close/>
              </a:path>
            </a:pathLst>
          </a:custGeom>
          <a:blipFill>
            <a:blip r:embed="rId5">
              <a:alphaModFix amt="26000"/>
            </a:blip>
            <a:stretch>
              <a:fillRect/>
            </a:stretch>
          </a:blipFill>
        </p:spPr>
      </p:sp>
      <p:sp>
        <p:nvSpPr>
          <p:cNvPr id="6" name="TextBox 6"/>
          <p:cNvSpPr txBox="1"/>
          <p:nvPr/>
        </p:nvSpPr>
        <p:spPr>
          <a:xfrm>
            <a:off x="2275609" y="-6315075"/>
            <a:ext cx="8920944" cy="1821011"/>
          </a:xfrm>
          <a:prstGeom prst="rect">
            <a:avLst/>
          </a:prstGeom>
        </p:spPr>
        <p:txBody>
          <a:bodyPr lIns="0" tIns="0" rIns="0" bIns="0" rtlCol="0" anchor="t">
            <a:spAutoFit/>
          </a:bodyPr>
          <a:lstStyle/>
          <a:p>
            <a:pPr marL="0" lvl="0" indent="0">
              <a:lnSpc>
                <a:spcPts val="7081"/>
              </a:lnSpc>
            </a:pPr>
            <a:r>
              <a:rPr lang="en-US" sz="6000" dirty="0">
                <a:solidFill>
                  <a:srgbClr val="000000"/>
                </a:solidFill>
                <a:latin typeface="Roboto"/>
              </a:rPr>
              <a:t>Disaster Management  System for Sri Lanka</a:t>
            </a:r>
          </a:p>
        </p:txBody>
      </p:sp>
      <p:sp>
        <p:nvSpPr>
          <p:cNvPr id="7" name="TextBox 7"/>
          <p:cNvSpPr txBox="1"/>
          <p:nvPr/>
        </p:nvSpPr>
        <p:spPr>
          <a:xfrm>
            <a:off x="2522393" y="-2846070"/>
            <a:ext cx="5933558" cy="2616101"/>
          </a:xfrm>
          <a:prstGeom prst="rect">
            <a:avLst/>
          </a:prstGeom>
        </p:spPr>
        <p:txBody>
          <a:bodyPr lIns="0" tIns="0" rIns="0" bIns="0" rtlCol="0" anchor="t">
            <a:spAutoFit/>
          </a:bodyPr>
          <a:lstStyle/>
          <a:p>
            <a:pPr>
              <a:lnSpc>
                <a:spcPts val="5069"/>
              </a:lnSpc>
            </a:pPr>
            <a:r>
              <a:rPr lang="en-US" sz="4000">
                <a:solidFill>
                  <a:srgbClr val="000000"/>
                </a:solidFill>
                <a:latin typeface="Roboto"/>
              </a:rPr>
              <a:t>Vidushan Prabash </a:t>
            </a:r>
          </a:p>
          <a:p>
            <a:pPr>
              <a:lnSpc>
                <a:spcPts val="5069"/>
              </a:lnSpc>
            </a:pPr>
            <a:r>
              <a:rPr lang="en-US" sz="4000">
                <a:solidFill>
                  <a:srgbClr val="000000"/>
                </a:solidFill>
                <a:latin typeface="Roboto"/>
              </a:rPr>
              <a:t>HD 05</a:t>
            </a:r>
          </a:p>
          <a:p>
            <a:pPr>
              <a:lnSpc>
                <a:spcPts val="5069"/>
              </a:lnSpc>
            </a:pPr>
            <a:r>
              <a:rPr lang="en-US" sz="4000">
                <a:solidFill>
                  <a:srgbClr val="000000"/>
                </a:solidFill>
                <a:latin typeface="Roboto"/>
              </a:rPr>
              <a:t>Student ID:</a:t>
            </a:r>
          </a:p>
          <a:p>
            <a:pPr marL="0" lvl="0" indent="0">
              <a:lnSpc>
                <a:spcPts val="5069"/>
              </a:lnSpc>
            </a:pPr>
            <a:r>
              <a:rPr lang="en-US" sz="4000">
                <a:solidFill>
                  <a:srgbClr val="000000"/>
                </a:solidFill>
                <a:latin typeface="Roboto"/>
              </a:rPr>
              <a:t>HD0520018 </a:t>
            </a:r>
          </a:p>
        </p:txBody>
      </p:sp>
      <p:sp>
        <p:nvSpPr>
          <p:cNvPr id="8" name="TextBox 8"/>
          <p:cNvSpPr txBox="1"/>
          <p:nvPr/>
        </p:nvSpPr>
        <p:spPr>
          <a:xfrm>
            <a:off x="2275609" y="-8267700"/>
            <a:ext cx="8920944" cy="1590692"/>
          </a:xfrm>
          <a:prstGeom prst="rect">
            <a:avLst/>
          </a:prstGeom>
        </p:spPr>
        <p:txBody>
          <a:bodyPr lIns="0" tIns="0" rIns="0" bIns="0" rtlCol="0" anchor="t">
            <a:spAutoFit/>
          </a:bodyPr>
          <a:lstStyle/>
          <a:p>
            <a:pPr marL="0" lvl="0" indent="0">
              <a:lnSpc>
                <a:spcPts val="13079"/>
              </a:lnSpc>
            </a:pPr>
            <a:r>
              <a:rPr lang="en-US" sz="8000" dirty="0" err="1">
                <a:solidFill>
                  <a:srgbClr val="000000"/>
                </a:solidFill>
                <a:latin typeface="Agrandir Medium"/>
              </a:rPr>
              <a:t>Help+Us</a:t>
            </a:r>
            <a:r>
              <a:rPr lang="en-US" sz="8000" dirty="0">
                <a:solidFill>
                  <a:srgbClr val="000000"/>
                </a:solidFill>
                <a:latin typeface="Agrandir Medium"/>
              </a:rPr>
              <a:t> </a:t>
            </a:r>
          </a:p>
        </p:txBody>
      </p:sp>
      <p:sp>
        <p:nvSpPr>
          <p:cNvPr id="9" name="TextBox 9"/>
          <p:cNvSpPr txBox="1"/>
          <p:nvPr/>
        </p:nvSpPr>
        <p:spPr>
          <a:xfrm>
            <a:off x="10226514" y="-2846070"/>
            <a:ext cx="6323217" cy="2580835"/>
          </a:xfrm>
          <a:prstGeom prst="rect">
            <a:avLst/>
          </a:prstGeom>
        </p:spPr>
        <p:txBody>
          <a:bodyPr lIns="0" tIns="0" rIns="0" bIns="0" rtlCol="0" anchor="t">
            <a:spAutoFit/>
          </a:bodyPr>
          <a:lstStyle/>
          <a:p>
            <a:pPr>
              <a:lnSpc>
                <a:spcPts val="5069"/>
              </a:lnSpc>
            </a:pPr>
            <a:r>
              <a:rPr lang="en-US" sz="4000">
                <a:solidFill>
                  <a:srgbClr val="000000"/>
                </a:solidFill>
                <a:latin typeface="Roboto"/>
              </a:rPr>
              <a:t>Keshari Hasithangi </a:t>
            </a:r>
          </a:p>
          <a:p>
            <a:pPr>
              <a:lnSpc>
                <a:spcPts val="5069"/>
              </a:lnSpc>
            </a:pPr>
            <a:r>
              <a:rPr lang="en-US" sz="4000">
                <a:solidFill>
                  <a:srgbClr val="000000"/>
                </a:solidFill>
                <a:latin typeface="Roboto"/>
              </a:rPr>
              <a:t>UOG 01</a:t>
            </a:r>
          </a:p>
          <a:p>
            <a:pPr marL="0" lvl="0" indent="0">
              <a:lnSpc>
                <a:spcPts val="5069"/>
              </a:lnSpc>
            </a:pPr>
            <a:r>
              <a:rPr lang="en-US" sz="4000">
                <a:solidFill>
                  <a:srgbClr val="000000"/>
                </a:solidFill>
                <a:latin typeface="Roboto"/>
              </a:rPr>
              <a:t>Student ID: UOG/BSC/IS/2021/1/00007</a:t>
            </a:r>
          </a:p>
        </p:txBody>
      </p:sp>
      <p:sp>
        <p:nvSpPr>
          <p:cNvPr id="12" name="TextBox 4">
            <a:extLst>
              <a:ext uri="{FF2B5EF4-FFF2-40B4-BE49-F238E27FC236}">
                <a16:creationId xmlns:a16="http://schemas.microsoft.com/office/drawing/2014/main" id="{25303B54-70B0-E886-D67F-9823609461E4}"/>
              </a:ext>
            </a:extLst>
          </p:cNvPr>
          <p:cNvSpPr txBox="1"/>
          <p:nvPr/>
        </p:nvSpPr>
        <p:spPr>
          <a:xfrm>
            <a:off x="233795" y="10452336"/>
            <a:ext cx="10725031" cy="1162050"/>
          </a:xfrm>
          <a:prstGeom prst="rect">
            <a:avLst/>
          </a:prstGeom>
        </p:spPr>
        <p:txBody>
          <a:bodyPr lIns="0" tIns="0" rIns="0" bIns="0" rtlCol="0" anchor="t">
            <a:spAutoFit/>
          </a:bodyPr>
          <a:lstStyle/>
          <a:p>
            <a:pPr marL="0" lvl="0" indent="0" algn="ctr">
              <a:lnSpc>
                <a:spcPts val="9120"/>
              </a:lnSpc>
            </a:pPr>
            <a:r>
              <a:rPr lang="en-US" sz="7600" dirty="0">
                <a:solidFill>
                  <a:srgbClr val="000000"/>
                </a:solidFill>
                <a:latin typeface="Roboto Bold"/>
              </a:rPr>
              <a:t>Table of Content</a:t>
            </a:r>
          </a:p>
        </p:txBody>
      </p:sp>
      <p:sp>
        <p:nvSpPr>
          <p:cNvPr id="13" name="TextBox 6">
            <a:extLst>
              <a:ext uri="{FF2B5EF4-FFF2-40B4-BE49-F238E27FC236}">
                <a16:creationId xmlns:a16="http://schemas.microsoft.com/office/drawing/2014/main" id="{A952B9A4-5C5F-E409-51F5-A00B44E19807}"/>
              </a:ext>
            </a:extLst>
          </p:cNvPr>
          <p:cNvSpPr txBox="1"/>
          <p:nvPr/>
        </p:nvSpPr>
        <p:spPr>
          <a:xfrm>
            <a:off x="1600200" y="11835588"/>
            <a:ext cx="9493753" cy="7404912"/>
          </a:xfrm>
          <a:prstGeom prst="rect">
            <a:avLst/>
          </a:prstGeom>
        </p:spPr>
        <p:txBody>
          <a:bodyPr wrap="square" lIns="0" tIns="0" rIns="0" bIns="0" rtlCol="0" anchor="t">
            <a:spAutoFit/>
          </a:bodyPr>
          <a:lstStyle/>
          <a:p>
            <a:pPr marL="1418708" lvl="1" indent="-914400" algn="just">
              <a:lnSpc>
                <a:spcPts val="7334"/>
              </a:lnSpc>
              <a:buFont typeface="+mj-lt"/>
              <a:buAutoNum type="arabicPeriod"/>
            </a:pPr>
            <a:r>
              <a:rPr lang="en-US" sz="4000" dirty="0">
                <a:solidFill>
                  <a:srgbClr val="000000"/>
                </a:solidFill>
                <a:latin typeface="Roboto Bold"/>
              </a:rPr>
              <a:t>Introduction</a:t>
            </a:r>
          </a:p>
          <a:p>
            <a:pPr marL="1418708" lvl="1" indent="-914400" algn="just">
              <a:lnSpc>
                <a:spcPts val="7334"/>
              </a:lnSpc>
              <a:buFont typeface="+mj-lt"/>
              <a:buAutoNum type="arabicPeriod"/>
            </a:pPr>
            <a:r>
              <a:rPr lang="en-US" sz="4000" dirty="0">
                <a:solidFill>
                  <a:srgbClr val="000000"/>
                </a:solidFill>
                <a:latin typeface="Roboto Bold"/>
              </a:rPr>
              <a:t>Intended Audience</a:t>
            </a:r>
          </a:p>
          <a:p>
            <a:pPr marL="1418708" lvl="1" indent="-914400" algn="just">
              <a:lnSpc>
                <a:spcPts val="7334"/>
              </a:lnSpc>
              <a:buFont typeface="+mj-lt"/>
              <a:buAutoNum type="arabicPeriod"/>
            </a:pPr>
            <a:r>
              <a:rPr lang="en-US" sz="4000" dirty="0">
                <a:solidFill>
                  <a:srgbClr val="000000"/>
                </a:solidFill>
                <a:latin typeface="Roboto Bold"/>
              </a:rPr>
              <a:t>Scope of the project</a:t>
            </a:r>
          </a:p>
          <a:p>
            <a:pPr marL="1418708" lvl="1" indent="-914400" algn="just">
              <a:lnSpc>
                <a:spcPts val="7334"/>
              </a:lnSpc>
              <a:buFont typeface="+mj-lt"/>
              <a:buAutoNum type="arabicPeriod"/>
            </a:pPr>
            <a:r>
              <a:rPr lang="en-US" sz="4000" dirty="0">
                <a:solidFill>
                  <a:srgbClr val="000000"/>
                </a:solidFill>
                <a:latin typeface="Roboto Bold"/>
              </a:rPr>
              <a:t>System Modeling</a:t>
            </a:r>
          </a:p>
          <a:p>
            <a:pPr marL="1418708" lvl="1" indent="-914400" algn="just">
              <a:lnSpc>
                <a:spcPts val="7334"/>
              </a:lnSpc>
              <a:buFont typeface="+mj-lt"/>
              <a:buAutoNum type="arabicPeriod"/>
            </a:pPr>
            <a:r>
              <a:rPr lang="en-US" sz="4000" dirty="0">
                <a:solidFill>
                  <a:srgbClr val="000000"/>
                </a:solidFill>
                <a:latin typeface="Roboto Bold"/>
              </a:rPr>
              <a:t>Tools and Technologies used</a:t>
            </a:r>
          </a:p>
          <a:p>
            <a:pPr marL="1418708" lvl="1" indent="-914400" algn="just">
              <a:lnSpc>
                <a:spcPts val="7334"/>
              </a:lnSpc>
              <a:buFont typeface="+mj-lt"/>
              <a:buAutoNum type="arabicPeriod"/>
            </a:pPr>
            <a:r>
              <a:rPr lang="en-US" sz="4000" dirty="0">
                <a:solidFill>
                  <a:srgbClr val="000000"/>
                </a:solidFill>
                <a:latin typeface="Roboto Bold"/>
              </a:rPr>
              <a:t>Project Schedule</a:t>
            </a:r>
          </a:p>
          <a:p>
            <a:pPr marL="1418708" lvl="1" indent="-914400" algn="just">
              <a:lnSpc>
                <a:spcPts val="7334"/>
              </a:lnSpc>
              <a:buFont typeface="+mj-lt"/>
              <a:buAutoNum type="arabicPeriod"/>
            </a:pPr>
            <a:r>
              <a:rPr lang="en-US" sz="4000" dirty="0">
                <a:solidFill>
                  <a:srgbClr val="000000"/>
                </a:solidFill>
                <a:latin typeface="Roboto Bold"/>
              </a:rPr>
              <a:t>Project Contributions</a:t>
            </a:r>
          </a:p>
          <a:p>
            <a:pPr marL="1418708" lvl="1" indent="-914400" algn="just">
              <a:lnSpc>
                <a:spcPts val="7334"/>
              </a:lnSpc>
              <a:buFont typeface="+mj-lt"/>
              <a:buAutoNum type="arabicPeriod"/>
            </a:pPr>
            <a:r>
              <a:rPr lang="en-US" sz="4000" dirty="0">
                <a:solidFill>
                  <a:srgbClr val="000000"/>
                </a:solidFill>
                <a:latin typeface="Roboto Bold"/>
              </a:rPr>
              <a:t>Limitations and Conclusion</a:t>
            </a:r>
          </a:p>
        </p:txBody>
      </p:sp>
    </p:spTree>
    <p:extLst>
      <p:ext uri="{BB962C8B-B14F-4D97-AF65-F5344CB8AC3E}">
        <p14:creationId xmlns:p14="http://schemas.microsoft.com/office/powerpoint/2010/main" val="7419065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750" advClick="0" advTm="0">
        <p159:morph option="byObject"/>
      </p:transition>
    </mc:Choice>
    <mc:Fallback xmlns="">
      <p:transition spd="slow" advClick="0" advTm="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2576835">
            <a:off x="-1152352" y="-2347613"/>
            <a:ext cx="4519154" cy="4695225"/>
          </a:xfrm>
          <a:custGeom>
            <a:avLst/>
            <a:gdLst/>
            <a:ahLst/>
            <a:cxnLst/>
            <a:rect l="l" t="t" r="r" b="b"/>
            <a:pathLst>
              <a:path w="4519154" h="4695225">
                <a:moveTo>
                  <a:pt x="0" y="0"/>
                </a:moveTo>
                <a:lnTo>
                  <a:pt x="4519154" y="0"/>
                </a:lnTo>
                <a:lnTo>
                  <a:pt x="4519154" y="4695224"/>
                </a:lnTo>
                <a:lnTo>
                  <a:pt x="0" y="4695224"/>
                </a:lnTo>
                <a:lnTo>
                  <a:pt x="0" y="0"/>
                </a:lnTo>
                <a:close/>
              </a:path>
            </a:pathLst>
          </a:custGeom>
          <a:blipFill>
            <a:blip r:embed="rId2"/>
            <a:stretch>
              <a:fillRect/>
            </a:stretch>
          </a:blipFill>
        </p:spPr>
      </p:sp>
      <p:sp>
        <p:nvSpPr>
          <p:cNvPr id="3" name="Freeform 3"/>
          <p:cNvSpPr/>
          <p:nvPr/>
        </p:nvSpPr>
        <p:spPr>
          <a:xfrm rot="4170367">
            <a:off x="14765936" y="6910301"/>
            <a:ext cx="4986728" cy="4886993"/>
          </a:xfrm>
          <a:custGeom>
            <a:avLst/>
            <a:gdLst/>
            <a:ahLst/>
            <a:cxnLst/>
            <a:rect l="l" t="t" r="r" b="b"/>
            <a:pathLst>
              <a:path w="4986728" h="4886993">
                <a:moveTo>
                  <a:pt x="0" y="0"/>
                </a:moveTo>
                <a:lnTo>
                  <a:pt x="4986728" y="0"/>
                </a:lnTo>
                <a:lnTo>
                  <a:pt x="4986728" y="4886993"/>
                </a:lnTo>
                <a:lnTo>
                  <a:pt x="0" y="4886993"/>
                </a:lnTo>
                <a:lnTo>
                  <a:pt x="0" y="0"/>
                </a:lnTo>
                <a:close/>
              </a:path>
            </a:pathLst>
          </a:custGeom>
          <a:blipFill>
            <a:blip r:embed="rId3"/>
            <a:stretch>
              <a:fillRect/>
            </a:stretch>
          </a:blipFill>
        </p:spPr>
      </p:sp>
      <p:sp>
        <p:nvSpPr>
          <p:cNvPr id="4" name="TextBox 4"/>
          <p:cNvSpPr txBox="1"/>
          <p:nvPr/>
        </p:nvSpPr>
        <p:spPr>
          <a:xfrm>
            <a:off x="3636862" y="675911"/>
            <a:ext cx="10252276" cy="1025922"/>
          </a:xfrm>
          <a:prstGeom prst="rect">
            <a:avLst/>
          </a:prstGeom>
        </p:spPr>
        <p:txBody>
          <a:bodyPr lIns="0" tIns="0" rIns="0" bIns="0" rtlCol="0" anchor="t">
            <a:spAutoFit/>
          </a:bodyPr>
          <a:lstStyle/>
          <a:p>
            <a:pPr marL="0" lvl="0" indent="0" algn="ctr">
              <a:lnSpc>
                <a:spcPts val="8040"/>
              </a:lnSpc>
            </a:pPr>
            <a:r>
              <a:rPr lang="en-US" sz="6700" dirty="0">
                <a:solidFill>
                  <a:srgbClr val="000000"/>
                </a:solidFill>
                <a:latin typeface="Roboto" panose="02000000000000000000" pitchFamily="2" charset="0"/>
                <a:ea typeface="Roboto" panose="02000000000000000000" pitchFamily="2" charset="0"/>
                <a:cs typeface="Roboto" panose="02000000000000000000" pitchFamily="2" charset="0"/>
              </a:rPr>
              <a:t>7. Project Contributions</a:t>
            </a:r>
          </a:p>
        </p:txBody>
      </p:sp>
      <p:sp>
        <p:nvSpPr>
          <p:cNvPr id="5" name="Freeform 5"/>
          <p:cNvSpPr/>
          <p:nvPr/>
        </p:nvSpPr>
        <p:spPr>
          <a:xfrm rot="-655473">
            <a:off x="-1897489" y="5900434"/>
            <a:ext cx="4745268" cy="4995019"/>
          </a:xfrm>
          <a:custGeom>
            <a:avLst/>
            <a:gdLst/>
            <a:ahLst/>
            <a:cxnLst/>
            <a:rect l="l" t="t" r="r" b="b"/>
            <a:pathLst>
              <a:path w="4745268" h="4995019">
                <a:moveTo>
                  <a:pt x="0" y="0"/>
                </a:moveTo>
                <a:lnTo>
                  <a:pt x="4745268" y="0"/>
                </a:lnTo>
                <a:lnTo>
                  <a:pt x="4745268" y="4995019"/>
                </a:lnTo>
                <a:lnTo>
                  <a:pt x="0" y="4995019"/>
                </a:lnTo>
                <a:lnTo>
                  <a:pt x="0" y="0"/>
                </a:lnTo>
                <a:close/>
              </a:path>
            </a:pathLst>
          </a:custGeom>
          <a:blipFill>
            <a:blip r:embed="rId4"/>
            <a:stretch>
              <a:fillRect/>
            </a:stretch>
          </a:blipFill>
        </p:spPr>
      </p:sp>
      <p:sp>
        <p:nvSpPr>
          <p:cNvPr id="6" name="Freeform 6"/>
          <p:cNvSpPr/>
          <p:nvPr/>
        </p:nvSpPr>
        <p:spPr>
          <a:xfrm rot="1026640" flipH="1">
            <a:off x="13991814" y="-829086"/>
            <a:ext cx="4645724" cy="4645724"/>
          </a:xfrm>
          <a:custGeom>
            <a:avLst/>
            <a:gdLst/>
            <a:ahLst/>
            <a:cxnLst/>
            <a:rect l="l" t="t" r="r" b="b"/>
            <a:pathLst>
              <a:path w="4645724" h="4645724">
                <a:moveTo>
                  <a:pt x="4645724" y="0"/>
                </a:moveTo>
                <a:lnTo>
                  <a:pt x="0" y="0"/>
                </a:lnTo>
                <a:lnTo>
                  <a:pt x="0" y="4645725"/>
                </a:lnTo>
                <a:lnTo>
                  <a:pt x="4645724" y="4645725"/>
                </a:lnTo>
                <a:lnTo>
                  <a:pt x="4645724" y="0"/>
                </a:lnTo>
                <a:close/>
              </a:path>
            </a:pathLst>
          </a:custGeom>
          <a:blipFill>
            <a:blip r:embed="rId5"/>
            <a:stretch>
              <a:fillRect/>
            </a:stretch>
          </a:blipFill>
        </p:spPr>
        <p:txBody>
          <a:bodyPr/>
          <a:lstStyle/>
          <a:p>
            <a:endParaRPr lang="en-US" dirty="0"/>
          </a:p>
        </p:txBody>
      </p:sp>
      <p:sp>
        <p:nvSpPr>
          <p:cNvPr id="7" name="TextBox 7"/>
          <p:cNvSpPr txBox="1"/>
          <p:nvPr/>
        </p:nvSpPr>
        <p:spPr>
          <a:xfrm>
            <a:off x="1180789" y="2345988"/>
            <a:ext cx="15436540" cy="7856190"/>
          </a:xfrm>
          <a:prstGeom prst="rect">
            <a:avLst/>
          </a:prstGeom>
        </p:spPr>
        <p:txBody>
          <a:bodyPr wrap="square" lIns="0" tIns="0" rIns="0" bIns="0" rtlCol="0" anchor="t">
            <a:spAutoFit/>
          </a:bodyPr>
          <a:lstStyle/>
          <a:p>
            <a:pPr marL="700797" lvl="1" indent="-350398" algn="just">
              <a:lnSpc>
                <a:spcPts val="6232"/>
              </a:lnSpc>
              <a:buFont typeface="Arial"/>
              <a:buChar char="•"/>
            </a:pPr>
            <a:r>
              <a:rPr lang="en-US" sz="3245" u="sng" dirty="0">
                <a:solidFill>
                  <a:srgbClr val="FF0000"/>
                </a:solidFill>
                <a:latin typeface="Roboto Bold"/>
              </a:rPr>
              <a:t>Public Contributions</a:t>
            </a:r>
          </a:p>
          <a:p>
            <a:pPr marL="1615197" lvl="3" indent="-350398" algn="just">
              <a:lnSpc>
                <a:spcPts val="6232"/>
              </a:lnSpc>
              <a:buFont typeface="Arial"/>
              <a:buChar char="•"/>
            </a:pPr>
            <a:r>
              <a:rPr lang="en-US" sz="3245" dirty="0">
                <a:solidFill>
                  <a:srgbClr val="000000"/>
                </a:solidFill>
                <a:latin typeface="Roboto Bold"/>
              </a:rPr>
              <a:t>The Irrigation Department </a:t>
            </a:r>
            <a:r>
              <a:rPr lang="en-US" sz="3245" dirty="0">
                <a:solidFill>
                  <a:srgbClr val="000000"/>
                </a:solidFill>
                <a:latin typeface="Roboto"/>
              </a:rPr>
              <a:t>- is expertise in  flood control which their data and insights are essential for understanding and mitigating the impact of floods.</a:t>
            </a:r>
            <a:endParaRPr lang="en-US" sz="3245" dirty="0">
              <a:solidFill>
                <a:srgbClr val="000000"/>
              </a:solidFill>
              <a:latin typeface="Roboto Bold"/>
            </a:endParaRPr>
          </a:p>
          <a:p>
            <a:pPr marL="1615197" lvl="3" indent="-350398" algn="just">
              <a:lnSpc>
                <a:spcPts val="6232"/>
              </a:lnSpc>
              <a:buFont typeface="Arial"/>
              <a:buChar char="•"/>
            </a:pPr>
            <a:r>
              <a:rPr lang="en-US" sz="3245" dirty="0">
                <a:solidFill>
                  <a:srgbClr val="000000"/>
                </a:solidFill>
                <a:latin typeface="Roboto Bold"/>
              </a:rPr>
              <a:t>National Building and Research Organization (NBRO) </a:t>
            </a:r>
            <a:r>
              <a:rPr lang="en-US" sz="3245" dirty="0">
                <a:solidFill>
                  <a:srgbClr val="000000"/>
                </a:solidFill>
                <a:latin typeface="Roboto"/>
              </a:rPr>
              <a:t>- NBRO plays a vital role in providing crucial data and regulatory support related to landslides. Their expertise in understanding geological factors that contribute to landslides is invaluable which provides up-to-date information about rainfall details and landslide details.</a:t>
            </a:r>
          </a:p>
          <a:p>
            <a:pPr marL="0" lvl="0" indent="0" algn="just">
              <a:lnSpc>
                <a:spcPts val="6232"/>
              </a:lnSpc>
            </a:pPr>
            <a:endParaRPr lang="en-US" sz="3245" dirty="0">
              <a:solidFill>
                <a:srgbClr val="000000"/>
              </a:solidFill>
              <a:latin typeface="Roboto"/>
            </a:endParaRPr>
          </a:p>
        </p:txBody>
      </p:sp>
    </p:spTree>
    <p:extLst>
      <p:ext uri="{BB962C8B-B14F-4D97-AF65-F5344CB8AC3E}">
        <p14:creationId xmlns:p14="http://schemas.microsoft.com/office/powerpoint/2010/main" val="18339261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365738" y="10294561"/>
            <a:ext cx="8035280" cy="944939"/>
          </a:xfrm>
          <a:prstGeom prst="rect">
            <a:avLst/>
          </a:prstGeom>
        </p:spPr>
        <p:txBody>
          <a:bodyPr lIns="0" tIns="0" rIns="0" bIns="0" rtlCol="0" anchor="t">
            <a:spAutoFit/>
          </a:bodyPr>
          <a:lstStyle/>
          <a:p>
            <a:pPr marL="0" lvl="0" indent="0">
              <a:lnSpc>
                <a:spcPts val="7650"/>
              </a:lnSpc>
            </a:pPr>
            <a:r>
              <a:rPr lang="en-US" sz="6375" dirty="0">
                <a:solidFill>
                  <a:srgbClr val="000000"/>
                </a:solidFill>
                <a:latin typeface="Roboto" panose="02000000000000000000" pitchFamily="2" charset="0"/>
                <a:ea typeface="Roboto" panose="02000000000000000000" pitchFamily="2" charset="0"/>
                <a:cs typeface="Roboto" panose="02000000000000000000" pitchFamily="2" charset="0"/>
              </a:rPr>
              <a:t>8. Limitations</a:t>
            </a:r>
          </a:p>
        </p:txBody>
      </p:sp>
      <p:sp>
        <p:nvSpPr>
          <p:cNvPr id="3" name="TextBox 3"/>
          <p:cNvSpPr txBox="1"/>
          <p:nvPr/>
        </p:nvSpPr>
        <p:spPr>
          <a:xfrm>
            <a:off x="7663295" y="11144885"/>
            <a:ext cx="8847571" cy="6419215"/>
          </a:xfrm>
          <a:prstGeom prst="rect">
            <a:avLst/>
          </a:prstGeom>
        </p:spPr>
        <p:txBody>
          <a:bodyPr lIns="0" tIns="0" rIns="0" bIns="0" rtlCol="0" anchor="t">
            <a:spAutoFit/>
          </a:bodyPr>
          <a:lstStyle/>
          <a:p>
            <a:pPr marL="952775" lvl="1" indent="-476387">
              <a:lnSpc>
                <a:spcPts val="7325"/>
              </a:lnSpc>
              <a:buFont typeface="Arial"/>
              <a:buChar char="•"/>
            </a:pPr>
            <a:r>
              <a:rPr lang="en-US" sz="4413" dirty="0">
                <a:solidFill>
                  <a:srgbClr val="000000"/>
                </a:solidFill>
                <a:latin typeface="Roboto"/>
              </a:rPr>
              <a:t>Reliability of the system depends on the accuracy of real-time data.</a:t>
            </a:r>
          </a:p>
          <a:p>
            <a:pPr marL="952775" lvl="1" indent="-476387">
              <a:lnSpc>
                <a:spcPts val="7325"/>
              </a:lnSpc>
              <a:buFont typeface="Arial"/>
              <a:buChar char="•"/>
            </a:pPr>
            <a:r>
              <a:rPr lang="en-US" sz="4413" dirty="0">
                <a:solidFill>
                  <a:srgbClr val="000000"/>
                </a:solidFill>
                <a:latin typeface="Roboto"/>
              </a:rPr>
              <a:t>·Sending an alert before a disaster using an SMS. </a:t>
            </a:r>
          </a:p>
          <a:p>
            <a:pPr marL="952775" lvl="1" indent="-476387">
              <a:lnSpc>
                <a:spcPts val="7325"/>
              </a:lnSpc>
              <a:buFont typeface="Arial"/>
              <a:buChar char="•"/>
            </a:pPr>
            <a:r>
              <a:rPr lang="en-US" sz="4413" dirty="0">
                <a:solidFill>
                  <a:srgbClr val="000000"/>
                </a:solidFill>
                <a:latin typeface="Roboto"/>
              </a:rPr>
              <a:t>Implement the system for other various disaster types.</a:t>
            </a:r>
          </a:p>
        </p:txBody>
      </p:sp>
      <p:sp>
        <p:nvSpPr>
          <p:cNvPr id="4" name="Freeform 4"/>
          <p:cNvSpPr/>
          <p:nvPr/>
        </p:nvSpPr>
        <p:spPr>
          <a:xfrm rot="-2231943" flipH="1">
            <a:off x="-1551494" y="6563947"/>
            <a:ext cx="4673740" cy="4580265"/>
          </a:xfrm>
          <a:custGeom>
            <a:avLst/>
            <a:gdLst/>
            <a:ahLst/>
            <a:cxnLst/>
            <a:rect l="l" t="t" r="r" b="b"/>
            <a:pathLst>
              <a:path w="4673740" h="4580265">
                <a:moveTo>
                  <a:pt x="4673741" y="0"/>
                </a:moveTo>
                <a:lnTo>
                  <a:pt x="0" y="0"/>
                </a:lnTo>
                <a:lnTo>
                  <a:pt x="0" y="4580265"/>
                </a:lnTo>
                <a:lnTo>
                  <a:pt x="4673741" y="4580265"/>
                </a:lnTo>
                <a:lnTo>
                  <a:pt x="4673741" y="0"/>
                </a:lnTo>
                <a:close/>
              </a:path>
            </a:pathLst>
          </a:custGeom>
          <a:blipFill>
            <a:blip r:embed="rId2"/>
            <a:stretch>
              <a:fillRect/>
            </a:stretch>
          </a:blipFill>
        </p:spPr>
      </p:sp>
      <p:sp>
        <p:nvSpPr>
          <p:cNvPr id="5" name="Freeform 5"/>
          <p:cNvSpPr/>
          <p:nvPr/>
        </p:nvSpPr>
        <p:spPr>
          <a:xfrm rot="10043320">
            <a:off x="2640845" y="6846685"/>
            <a:ext cx="4199489" cy="4497445"/>
          </a:xfrm>
          <a:custGeom>
            <a:avLst/>
            <a:gdLst/>
            <a:ahLst/>
            <a:cxnLst/>
            <a:rect l="l" t="t" r="r" b="b"/>
            <a:pathLst>
              <a:path w="4199489" h="4497445">
                <a:moveTo>
                  <a:pt x="0" y="0"/>
                </a:moveTo>
                <a:lnTo>
                  <a:pt x="4199490" y="0"/>
                </a:lnTo>
                <a:lnTo>
                  <a:pt x="4199490" y="4497445"/>
                </a:lnTo>
                <a:lnTo>
                  <a:pt x="0" y="4497445"/>
                </a:lnTo>
                <a:lnTo>
                  <a:pt x="0" y="0"/>
                </a:lnTo>
                <a:close/>
              </a:path>
            </a:pathLst>
          </a:custGeom>
          <a:blipFill>
            <a:blip r:embed="rId3"/>
            <a:stretch>
              <a:fillRect/>
            </a:stretch>
          </a:blipFill>
        </p:spPr>
      </p:sp>
      <p:sp>
        <p:nvSpPr>
          <p:cNvPr id="6" name="TextBox 4">
            <a:extLst>
              <a:ext uri="{FF2B5EF4-FFF2-40B4-BE49-F238E27FC236}">
                <a16:creationId xmlns:a16="http://schemas.microsoft.com/office/drawing/2014/main" id="{18022B86-5075-17EA-2533-8D85961C94D7}"/>
              </a:ext>
            </a:extLst>
          </p:cNvPr>
          <p:cNvSpPr txBox="1"/>
          <p:nvPr/>
        </p:nvSpPr>
        <p:spPr>
          <a:xfrm>
            <a:off x="3636862" y="-8003730"/>
            <a:ext cx="10252276" cy="1025922"/>
          </a:xfrm>
          <a:prstGeom prst="rect">
            <a:avLst/>
          </a:prstGeom>
        </p:spPr>
        <p:txBody>
          <a:bodyPr lIns="0" tIns="0" rIns="0" bIns="0" rtlCol="0" anchor="t">
            <a:spAutoFit/>
          </a:bodyPr>
          <a:lstStyle/>
          <a:p>
            <a:pPr marL="0" lvl="0" indent="0" algn="ctr">
              <a:lnSpc>
                <a:spcPts val="8040"/>
              </a:lnSpc>
            </a:pPr>
            <a:r>
              <a:rPr lang="en-US" sz="6700" dirty="0">
                <a:solidFill>
                  <a:srgbClr val="000000"/>
                </a:solidFill>
                <a:latin typeface="Roboto" panose="02000000000000000000" pitchFamily="2" charset="0"/>
                <a:ea typeface="Roboto" panose="02000000000000000000" pitchFamily="2" charset="0"/>
                <a:cs typeface="Roboto" panose="02000000000000000000" pitchFamily="2" charset="0"/>
              </a:rPr>
              <a:t>7. Project Contributions</a:t>
            </a:r>
          </a:p>
        </p:txBody>
      </p:sp>
      <p:sp>
        <p:nvSpPr>
          <p:cNvPr id="7" name="TextBox 7">
            <a:extLst>
              <a:ext uri="{FF2B5EF4-FFF2-40B4-BE49-F238E27FC236}">
                <a16:creationId xmlns:a16="http://schemas.microsoft.com/office/drawing/2014/main" id="{0F64E77F-55C3-56E0-1803-B45AA189465E}"/>
              </a:ext>
            </a:extLst>
          </p:cNvPr>
          <p:cNvSpPr txBox="1"/>
          <p:nvPr/>
        </p:nvSpPr>
        <p:spPr>
          <a:xfrm>
            <a:off x="1860860" y="-6332592"/>
            <a:ext cx="13804279" cy="7056492"/>
          </a:xfrm>
          <a:prstGeom prst="rect">
            <a:avLst/>
          </a:prstGeom>
        </p:spPr>
        <p:txBody>
          <a:bodyPr lIns="0" tIns="0" rIns="0" bIns="0" rtlCol="0" anchor="t">
            <a:spAutoFit/>
          </a:bodyPr>
          <a:lstStyle/>
          <a:p>
            <a:pPr marL="700797" lvl="1" indent="-350398" algn="just">
              <a:lnSpc>
                <a:spcPts val="6232"/>
              </a:lnSpc>
              <a:buFont typeface="Arial"/>
              <a:buChar char="•"/>
            </a:pPr>
            <a:r>
              <a:rPr lang="en-US" sz="3245">
                <a:solidFill>
                  <a:srgbClr val="000000"/>
                </a:solidFill>
                <a:latin typeface="Roboto Bold"/>
              </a:rPr>
              <a:t>National Building and Research Organization (NBRO) </a:t>
            </a:r>
            <a:r>
              <a:rPr lang="en-US" sz="3245">
                <a:solidFill>
                  <a:srgbClr val="000000"/>
                </a:solidFill>
                <a:latin typeface="Roboto"/>
              </a:rPr>
              <a:t>- NBRO plays a vital role in providing crucial data and regulatory support related to landslides. Their expertise in understanding geological factors that contribute to landslides is invaluable which provides up-to-date information about rainfall details and landslide details.</a:t>
            </a:r>
          </a:p>
          <a:p>
            <a:pPr marL="700797" lvl="1" indent="-350398" algn="just">
              <a:lnSpc>
                <a:spcPts val="6232"/>
              </a:lnSpc>
              <a:buFont typeface="Arial"/>
              <a:buChar char="•"/>
            </a:pPr>
            <a:r>
              <a:rPr lang="en-US" sz="3245">
                <a:solidFill>
                  <a:srgbClr val="000000"/>
                </a:solidFill>
                <a:latin typeface="Roboto Bold"/>
              </a:rPr>
              <a:t>The Irrigation Department </a:t>
            </a:r>
            <a:r>
              <a:rPr lang="en-US" sz="3245">
                <a:solidFill>
                  <a:srgbClr val="000000"/>
                </a:solidFill>
                <a:latin typeface="Roboto"/>
              </a:rPr>
              <a:t>- is expertise in  flood control which their data and insights are essential for understanding and mitigating the impact of floods.</a:t>
            </a:r>
          </a:p>
          <a:p>
            <a:pPr marL="0" lvl="0" indent="0" algn="just">
              <a:lnSpc>
                <a:spcPts val="6232"/>
              </a:lnSpc>
            </a:pPr>
            <a:endParaRPr lang="en-US" sz="3245">
              <a:solidFill>
                <a:srgbClr val="000000"/>
              </a:solidFill>
              <a:latin typeface="Roboto"/>
            </a:endParaRPr>
          </a:p>
        </p:txBody>
      </p:sp>
    </p:spTree>
    <p:extLst>
      <p:ext uri="{BB962C8B-B14F-4D97-AF65-F5344CB8AC3E}">
        <p14:creationId xmlns:p14="http://schemas.microsoft.com/office/powerpoint/2010/main" val="2006976332"/>
      </p:ext>
    </p:extLst>
  </p:cSld>
  <p:clrMapOvr>
    <a:masterClrMapping/>
  </p:clrMapOvr>
  <mc:AlternateContent xmlns:mc="http://schemas.openxmlformats.org/markup-compatibility/2006" xmlns:p159="http://schemas.microsoft.com/office/powerpoint/2015/09/main">
    <mc:Choice Requires="p159">
      <p:transition spd="slow" advClick="0" advTm="0">
        <p159:morph option="byObject"/>
      </p:transition>
    </mc:Choice>
    <mc:Fallback xmlns="">
      <p:transition spd="slow" advClick="0" advTm="0">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DBD4FE"/>
        </a:solidFill>
        <a:effectLst/>
      </p:bgPr>
    </p:bg>
    <p:spTree>
      <p:nvGrpSpPr>
        <p:cNvPr id="1" name=""/>
        <p:cNvGrpSpPr/>
        <p:nvPr/>
      </p:nvGrpSpPr>
      <p:grpSpPr>
        <a:xfrm>
          <a:off x="0" y="0"/>
          <a:ext cx="0" cy="0"/>
          <a:chOff x="0" y="0"/>
          <a:chExt cx="0" cy="0"/>
        </a:xfrm>
      </p:grpSpPr>
      <p:sp>
        <p:nvSpPr>
          <p:cNvPr id="2" name="TextBox 2"/>
          <p:cNvSpPr txBox="1"/>
          <p:nvPr/>
        </p:nvSpPr>
        <p:spPr>
          <a:xfrm>
            <a:off x="1365738" y="1291421"/>
            <a:ext cx="8035280" cy="944939"/>
          </a:xfrm>
          <a:prstGeom prst="rect">
            <a:avLst/>
          </a:prstGeom>
        </p:spPr>
        <p:txBody>
          <a:bodyPr lIns="0" tIns="0" rIns="0" bIns="0" rtlCol="0" anchor="t">
            <a:spAutoFit/>
          </a:bodyPr>
          <a:lstStyle/>
          <a:p>
            <a:pPr marL="0" lvl="0" indent="0">
              <a:lnSpc>
                <a:spcPts val="7650"/>
              </a:lnSpc>
            </a:pPr>
            <a:r>
              <a:rPr lang="en-US" sz="6375" dirty="0">
                <a:solidFill>
                  <a:srgbClr val="000000"/>
                </a:solidFill>
                <a:latin typeface="Roboto" panose="02000000000000000000" pitchFamily="2" charset="0"/>
                <a:ea typeface="Roboto" panose="02000000000000000000" pitchFamily="2" charset="0"/>
                <a:cs typeface="Roboto" panose="02000000000000000000" pitchFamily="2" charset="0"/>
              </a:rPr>
              <a:t>8. Future Works</a:t>
            </a:r>
          </a:p>
        </p:txBody>
      </p:sp>
      <p:sp>
        <p:nvSpPr>
          <p:cNvPr id="4" name="Freeform 4"/>
          <p:cNvSpPr/>
          <p:nvPr/>
        </p:nvSpPr>
        <p:spPr>
          <a:xfrm rot="-2231943" flipH="1">
            <a:off x="-1551494" y="6563947"/>
            <a:ext cx="4673740" cy="4580265"/>
          </a:xfrm>
          <a:custGeom>
            <a:avLst/>
            <a:gdLst/>
            <a:ahLst/>
            <a:cxnLst/>
            <a:rect l="l" t="t" r="r" b="b"/>
            <a:pathLst>
              <a:path w="4673740" h="4580265">
                <a:moveTo>
                  <a:pt x="4673741" y="0"/>
                </a:moveTo>
                <a:lnTo>
                  <a:pt x="0" y="0"/>
                </a:lnTo>
                <a:lnTo>
                  <a:pt x="0" y="4580265"/>
                </a:lnTo>
                <a:lnTo>
                  <a:pt x="4673741" y="4580265"/>
                </a:lnTo>
                <a:lnTo>
                  <a:pt x="4673741" y="0"/>
                </a:lnTo>
                <a:close/>
              </a:path>
            </a:pathLst>
          </a:custGeom>
          <a:blipFill>
            <a:blip r:embed="rId2"/>
            <a:stretch>
              <a:fillRect/>
            </a:stretch>
          </a:blipFill>
        </p:spPr>
      </p:sp>
      <p:sp>
        <p:nvSpPr>
          <p:cNvPr id="5" name="Freeform 5"/>
          <p:cNvSpPr/>
          <p:nvPr/>
        </p:nvSpPr>
        <p:spPr>
          <a:xfrm rot="10043320">
            <a:off x="14003918" y="6605356"/>
            <a:ext cx="4199489" cy="4497445"/>
          </a:xfrm>
          <a:custGeom>
            <a:avLst/>
            <a:gdLst/>
            <a:ahLst/>
            <a:cxnLst/>
            <a:rect l="l" t="t" r="r" b="b"/>
            <a:pathLst>
              <a:path w="4199489" h="4497445">
                <a:moveTo>
                  <a:pt x="0" y="0"/>
                </a:moveTo>
                <a:lnTo>
                  <a:pt x="4199490" y="0"/>
                </a:lnTo>
                <a:lnTo>
                  <a:pt x="4199490" y="4497445"/>
                </a:lnTo>
                <a:lnTo>
                  <a:pt x="0" y="4497445"/>
                </a:lnTo>
                <a:lnTo>
                  <a:pt x="0" y="0"/>
                </a:lnTo>
                <a:close/>
              </a:path>
            </a:pathLst>
          </a:custGeom>
          <a:blipFill>
            <a:blip r:embed="rId3"/>
            <a:stretch>
              <a:fillRect/>
            </a:stretch>
          </a:blipFill>
        </p:spPr>
      </p:sp>
      <p:sp>
        <p:nvSpPr>
          <p:cNvPr id="3" name="TextBox 3"/>
          <p:cNvSpPr txBox="1"/>
          <p:nvPr/>
        </p:nvSpPr>
        <p:spPr>
          <a:xfrm>
            <a:off x="990600" y="2399831"/>
            <a:ext cx="15240000" cy="6434454"/>
          </a:xfrm>
          <a:prstGeom prst="rect">
            <a:avLst/>
          </a:prstGeom>
        </p:spPr>
        <p:txBody>
          <a:bodyPr wrap="square" lIns="0" tIns="0" rIns="0" bIns="0" rtlCol="0" anchor="t">
            <a:spAutoFit/>
          </a:bodyPr>
          <a:lstStyle/>
          <a:p>
            <a:pPr marL="952775" lvl="1" indent="-476387">
              <a:lnSpc>
                <a:spcPts val="7325"/>
              </a:lnSpc>
              <a:buFont typeface="Arial"/>
              <a:buChar char="•"/>
            </a:pPr>
            <a:r>
              <a:rPr lang="en-US" sz="3600" dirty="0">
                <a:solidFill>
                  <a:srgbClr val="000000"/>
                </a:solidFill>
                <a:latin typeface="Roboto" panose="02000000000000000000" pitchFamily="2" charset="0"/>
                <a:ea typeface="Roboto" panose="02000000000000000000" pitchFamily="2" charset="0"/>
                <a:cs typeface="Roboto" panose="02000000000000000000" pitchFamily="2" charset="0"/>
              </a:rPr>
              <a:t>Display water level details on map by uploading a document according to the hazard areas</a:t>
            </a:r>
          </a:p>
          <a:p>
            <a:pPr marL="952775" lvl="1" indent="-476387">
              <a:lnSpc>
                <a:spcPts val="7325"/>
              </a:lnSpc>
              <a:buFont typeface="Arial"/>
              <a:buChar char="•"/>
            </a:pPr>
            <a:r>
              <a:rPr lang="en-US" sz="3600" dirty="0">
                <a:latin typeface="Roboto" panose="02000000000000000000" pitchFamily="2" charset="0"/>
                <a:ea typeface="Roboto" panose="02000000000000000000" pitchFamily="2" charset="0"/>
                <a:cs typeface="Roboto" panose="02000000000000000000" pitchFamily="2" charset="0"/>
              </a:rPr>
              <a:t>Implement the system for other areas and other disaster types in Sri Lanka</a:t>
            </a:r>
            <a:endParaRPr lang="en-US" sz="360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952775" lvl="1" indent="-476387">
              <a:lnSpc>
                <a:spcPts val="7325"/>
              </a:lnSpc>
              <a:buFont typeface="Arial"/>
              <a:buChar char="•"/>
            </a:pPr>
            <a:r>
              <a:rPr lang="en-US" sz="3600" dirty="0">
                <a:solidFill>
                  <a:srgbClr val="000000"/>
                </a:solidFill>
                <a:latin typeface="Roboto" panose="02000000000000000000" pitchFamily="2" charset="0"/>
                <a:ea typeface="Roboto" panose="02000000000000000000" pitchFamily="2" charset="0"/>
                <a:cs typeface="Roboto" panose="02000000000000000000" pitchFamily="2" charset="0"/>
              </a:rPr>
              <a:t>Sending an alert before a disaster using an SMS.</a:t>
            </a:r>
          </a:p>
          <a:p>
            <a:pPr marL="952775" lvl="1" indent="-476387">
              <a:lnSpc>
                <a:spcPts val="7325"/>
              </a:lnSpc>
              <a:buFont typeface="Arial"/>
              <a:buChar char="•"/>
            </a:pPr>
            <a:r>
              <a:rPr lang="en-US" sz="3600" dirty="0">
                <a:solidFill>
                  <a:srgbClr val="000000"/>
                </a:solidFill>
                <a:latin typeface="Roboto" panose="02000000000000000000" pitchFamily="2" charset="0"/>
                <a:ea typeface="Roboto" panose="02000000000000000000" pitchFamily="2" charset="0"/>
                <a:cs typeface="Roboto" panose="02000000000000000000" pitchFamily="2" charset="0"/>
              </a:rPr>
              <a:t>Implement the camp donation functionality.</a:t>
            </a:r>
          </a:p>
          <a:p>
            <a:pPr marL="952775" lvl="1" indent="-476387">
              <a:lnSpc>
                <a:spcPts val="7325"/>
              </a:lnSpc>
              <a:buFont typeface="Arial"/>
              <a:buChar char="•"/>
            </a:pPr>
            <a:r>
              <a:rPr lang="en-US" sz="3600" dirty="0">
                <a:solidFill>
                  <a:srgbClr val="000000"/>
                </a:solidFill>
                <a:latin typeface="Roboto" panose="02000000000000000000" pitchFamily="2" charset="0"/>
                <a:ea typeface="Roboto" panose="02000000000000000000" pitchFamily="2" charset="0"/>
                <a:cs typeface="Roboto" panose="02000000000000000000" pitchFamily="2" charset="0"/>
              </a:rPr>
              <a:t>Manage accounts</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mph" presetSubtype="0" grpId="0" nodeType="afterEffect">
                                  <p:stCondLst>
                                    <p:cond delay="0"/>
                                  </p:stCondLst>
                                  <p:iterate type="lt">
                                    <p:tmAbs val="25"/>
                                  </p:iterate>
                                  <p:childTnLst>
                                    <p:set>
                                      <p:cBhvr override="childStyle">
                                        <p:cTn id="6" dur="indefinite"/>
                                        <p:tgtEl>
                                          <p:spTgt spid="2"/>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8F8F7"/>
        </a:solidFill>
        <a:effectLst/>
      </p:bgPr>
    </p:bg>
    <p:spTree>
      <p:nvGrpSpPr>
        <p:cNvPr id="1" name=""/>
        <p:cNvGrpSpPr/>
        <p:nvPr/>
      </p:nvGrpSpPr>
      <p:grpSpPr>
        <a:xfrm>
          <a:off x="0" y="0"/>
          <a:ext cx="0" cy="0"/>
          <a:chOff x="0" y="0"/>
          <a:chExt cx="0" cy="0"/>
        </a:xfrm>
      </p:grpSpPr>
      <p:sp>
        <p:nvSpPr>
          <p:cNvPr id="2" name="Freeform 2"/>
          <p:cNvSpPr/>
          <p:nvPr/>
        </p:nvSpPr>
        <p:spPr>
          <a:xfrm rot="-3166436" flipH="1">
            <a:off x="-546120" y="7824692"/>
            <a:ext cx="4013773" cy="3963601"/>
          </a:xfrm>
          <a:custGeom>
            <a:avLst/>
            <a:gdLst/>
            <a:ahLst/>
            <a:cxnLst/>
            <a:rect l="l" t="t" r="r" b="b"/>
            <a:pathLst>
              <a:path w="4013773" h="3963601">
                <a:moveTo>
                  <a:pt x="4013773" y="0"/>
                </a:moveTo>
                <a:lnTo>
                  <a:pt x="0" y="0"/>
                </a:lnTo>
                <a:lnTo>
                  <a:pt x="0" y="3963601"/>
                </a:lnTo>
                <a:lnTo>
                  <a:pt x="4013773" y="3963601"/>
                </a:lnTo>
                <a:lnTo>
                  <a:pt x="4013773" y="0"/>
                </a:lnTo>
                <a:close/>
              </a:path>
            </a:pathLst>
          </a:custGeom>
          <a:blipFill>
            <a:blip r:embed="rId2"/>
            <a:stretch>
              <a:fillRect/>
            </a:stretch>
          </a:blipFill>
        </p:spPr>
      </p:sp>
      <p:sp>
        <p:nvSpPr>
          <p:cNvPr id="3" name="Freeform 3"/>
          <p:cNvSpPr/>
          <p:nvPr/>
        </p:nvSpPr>
        <p:spPr>
          <a:xfrm rot="-8448782">
            <a:off x="15152711" y="7762502"/>
            <a:ext cx="4582240" cy="4907352"/>
          </a:xfrm>
          <a:custGeom>
            <a:avLst/>
            <a:gdLst/>
            <a:ahLst/>
            <a:cxnLst/>
            <a:rect l="l" t="t" r="r" b="b"/>
            <a:pathLst>
              <a:path w="4582240" h="4907352">
                <a:moveTo>
                  <a:pt x="0" y="0"/>
                </a:moveTo>
                <a:lnTo>
                  <a:pt x="4582240" y="0"/>
                </a:lnTo>
                <a:lnTo>
                  <a:pt x="4582240" y="4907352"/>
                </a:lnTo>
                <a:lnTo>
                  <a:pt x="0" y="4907352"/>
                </a:lnTo>
                <a:lnTo>
                  <a:pt x="0" y="0"/>
                </a:lnTo>
                <a:close/>
              </a:path>
            </a:pathLst>
          </a:custGeom>
          <a:blipFill>
            <a:blip r:embed="rId3"/>
            <a:stretch>
              <a:fillRect/>
            </a:stretch>
          </a:blipFill>
        </p:spPr>
      </p:sp>
      <p:sp>
        <p:nvSpPr>
          <p:cNvPr id="4" name="Freeform 4"/>
          <p:cNvSpPr/>
          <p:nvPr/>
        </p:nvSpPr>
        <p:spPr>
          <a:xfrm rot="7748580">
            <a:off x="2857154" y="8649170"/>
            <a:ext cx="3408373" cy="3513786"/>
          </a:xfrm>
          <a:custGeom>
            <a:avLst/>
            <a:gdLst/>
            <a:ahLst/>
            <a:cxnLst/>
            <a:rect l="l" t="t" r="r" b="b"/>
            <a:pathLst>
              <a:path w="3408373" h="3513786">
                <a:moveTo>
                  <a:pt x="0" y="0"/>
                </a:moveTo>
                <a:lnTo>
                  <a:pt x="3408373" y="0"/>
                </a:lnTo>
                <a:lnTo>
                  <a:pt x="3408373" y="3513786"/>
                </a:lnTo>
                <a:lnTo>
                  <a:pt x="0" y="3513786"/>
                </a:lnTo>
                <a:lnTo>
                  <a:pt x="0" y="0"/>
                </a:lnTo>
                <a:close/>
              </a:path>
            </a:pathLst>
          </a:custGeom>
          <a:blipFill>
            <a:blip r:embed="rId4"/>
            <a:stretch>
              <a:fillRect/>
            </a:stretch>
          </a:blipFill>
        </p:spPr>
      </p:sp>
      <p:sp>
        <p:nvSpPr>
          <p:cNvPr id="5" name="Freeform 5"/>
          <p:cNvSpPr/>
          <p:nvPr/>
        </p:nvSpPr>
        <p:spPr>
          <a:xfrm rot="-10677212">
            <a:off x="12159787" y="8255133"/>
            <a:ext cx="3188088" cy="3124326"/>
          </a:xfrm>
          <a:custGeom>
            <a:avLst/>
            <a:gdLst/>
            <a:ahLst/>
            <a:cxnLst/>
            <a:rect l="l" t="t" r="r" b="b"/>
            <a:pathLst>
              <a:path w="3188088" h="3124326">
                <a:moveTo>
                  <a:pt x="0" y="0"/>
                </a:moveTo>
                <a:lnTo>
                  <a:pt x="3188088" y="0"/>
                </a:lnTo>
                <a:lnTo>
                  <a:pt x="3188088" y="3124326"/>
                </a:lnTo>
                <a:lnTo>
                  <a:pt x="0" y="3124326"/>
                </a:lnTo>
                <a:lnTo>
                  <a:pt x="0" y="0"/>
                </a:lnTo>
                <a:close/>
              </a:path>
            </a:pathLst>
          </a:custGeom>
          <a:blipFill>
            <a:blip r:embed="rId5"/>
            <a:stretch>
              <a:fillRect/>
            </a:stretch>
          </a:blipFill>
        </p:spPr>
      </p:sp>
      <p:sp>
        <p:nvSpPr>
          <p:cNvPr id="6" name="TextBox 6"/>
          <p:cNvSpPr txBox="1"/>
          <p:nvPr/>
        </p:nvSpPr>
        <p:spPr>
          <a:xfrm>
            <a:off x="1028700" y="819150"/>
            <a:ext cx="4852555" cy="1128514"/>
          </a:xfrm>
          <a:prstGeom prst="rect">
            <a:avLst/>
          </a:prstGeom>
        </p:spPr>
        <p:txBody>
          <a:bodyPr lIns="0" tIns="0" rIns="0" bIns="0" rtlCol="0" anchor="t">
            <a:spAutoFit/>
          </a:bodyPr>
          <a:lstStyle/>
          <a:p>
            <a:pPr marL="0" lvl="0" indent="0" algn="l">
              <a:lnSpc>
                <a:spcPts val="8803"/>
              </a:lnSpc>
            </a:pPr>
            <a:r>
              <a:rPr lang="en-US" sz="7335" dirty="0">
                <a:solidFill>
                  <a:srgbClr val="000000"/>
                </a:solidFill>
                <a:latin typeface="Roboto" panose="02000000000000000000" pitchFamily="2" charset="0"/>
                <a:ea typeface="Roboto" panose="02000000000000000000" pitchFamily="2" charset="0"/>
                <a:cs typeface="Roboto" panose="02000000000000000000" pitchFamily="2" charset="0"/>
              </a:rPr>
              <a:t>Summary</a:t>
            </a:r>
          </a:p>
        </p:txBody>
      </p:sp>
      <p:sp>
        <p:nvSpPr>
          <p:cNvPr id="7" name="TextBox 7"/>
          <p:cNvSpPr txBox="1"/>
          <p:nvPr/>
        </p:nvSpPr>
        <p:spPr>
          <a:xfrm>
            <a:off x="1957029" y="2474759"/>
            <a:ext cx="14373943" cy="5221109"/>
          </a:xfrm>
          <a:prstGeom prst="rect">
            <a:avLst/>
          </a:prstGeom>
        </p:spPr>
        <p:txBody>
          <a:bodyPr lIns="0" tIns="0" rIns="0" bIns="0" rtlCol="0" anchor="t">
            <a:spAutoFit/>
          </a:bodyPr>
          <a:lstStyle/>
          <a:p>
            <a:pPr marL="896859" lvl="1" indent="-448429" algn="just">
              <a:lnSpc>
                <a:spcPts val="6895"/>
              </a:lnSpc>
              <a:buFont typeface="Arial"/>
              <a:buChar char="•"/>
            </a:pPr>
            <a:r>
              <a:rPr lang="en-US" sz="4154" dirty="0">
                <a:solidFill>
                  <a:srgbClr val="000000"/>
                </a:solidFill>
                <a:latin typeface="Roboto"/>
              </a:rPr>
              <a:t>In conclusion, our goal to develop the HELP+US disaster management system for Sri Lanka aim to minimize the impact of disasters and protect the lives and livelihoods of the people in Sri Lanka. Continuous improvement, adaptability, and community involvement will be crucial in ensuring the system's long-term success.</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mph" presetSubtype="0" grpId="0" nodeType="afterEffect">
                                  <p:stCondLst>
                                    <p:cond delay="0"/>
                                  </p:stCondLst>
                                  <p:iterate type="lt">
                                    <p:tmAbs val="25"/>
                                  </p:iterate>
                                  <p:childTnLst>
                                    <p:set>
                                      <p:cBhvr override="childStyle">
                                        <p:cTn id="6" dur="indefinite"/>
                                        <p:tgtEl>
                                          <p:spTgt spid="6"/>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gradFill rotWithShape="1">
          <a:gsLst>
            <a:gs pos="0">
              <a:srgbClr val="DBD4FE">
                <a:alpha val="100000"/>
              </a:srgbClr>
            </a:gs>
            <a:gs pos="100000">
              <a:srgbClr val="F8F8F7">
                <a:alpha val="100000"/>
              </a:srgbClr>
            </a:gs>
          </a:gsLst>
          <a:lin ang="0"/>
        </a:gradFill>
        <a:effectLst/>
      </p:bgPr>
    </p:bg>
    <p:spTree>
      <p:nvGrpSpPr>
        <p:cNvPr id="1" name=""/>
        <p:cNvGrpSpPr/>
        <p:nvPr/>
      </p:nvGrpSpPr>
      <p:grpSpPr>
        <a:xfrm>
          <a:off x="0" y="0"/>
          <a:ext cx="0" cy="0"/>
          <a:chOff x="0" y="0"/>
          <a:chExt cx="0" cy="0"/>
        </a:xfrm>
      </p:grpSpPr>
      <p:sp>
        <p:nvSpPr>
          <p:cNvPr id="2" name="TextBox 2"/>
          <p:cNvSpPr txBox="1"/>
          <p:nvPr/>
        </p:nvSpPr>
        <p:spPr>
          <a:xfrm>
            <a:off x="1515504" y="4100513"/>
            <a:ext cx="8735388" cy="1474699"/>
          </a:xfrm>
          <a:prstGeom prst="rect">
            <a:avLst/>
          </a:prstGeom>
        </p:spPr>
        <p:txBody>
          <a:bodyPr lIns="0" tIns="0" rIns="0" bIns="0" rtlCol="0" anchor="t">
            <a:spAutoFit/>
          </a:bodyPr>
          <a:lstStyle/>
          <a:p>
            <a:pPr marL="0" lvl="0" indent="0">
              <a:lnSpc>
                <a:spcPts val="11999"/>
              </a:lnSpc>
            </a:pPr>
            <a:r>
              <a:rPr lang="en-US" sz="9999" dirty="0">
                <a:solidFill>
                  <a:srgbClr val="000000"/>
                </a:solidFill>
                <a:latin typeface="Roboto" panose="02000000000000000000" pitchFamily="2" charset="0"/>
                <a:ea typeface="Roboto" panose="02000000000000000000" pitchFamily="2" charset="0"/>
                <a:cs typeface="Roboto" panose="02000000000000000000" pitchFamily="2" charset="0"/>
              </a:rPr>
              <a:t>Thank you...</a:t>
            </a:r>
          </a:p>
        </p:txBody>
      </p:sp>
      <p:sp>
        <p:nvSpPr>
          <p:cNvPr id="3" name="Freeform 3"/>
          <p:cNvSpPr/>
          <p:nvPr/>
        </p:nvSpPr>
        <p:spPr>
          <a:xfrm rot="7840426">
            <a:off x="9948019" y="1133567"/>
            <a:ext cx="11124307" cy="10901821"/>
          </a:xfrm>
          <a:custGeom>
            <a:avLst/>
            <a:gdLst/>
            <a:ahLst/>
            <a:cxnLst/>
            <a:rect l="l" t="t" r="r" b="b"/>
            <a:pathLst>
              <a:path w="11124307" h="10901821">
                <a:moveTo>
                  <a:pt x="0" y="0"/>
                </a:moveTo>
                <a:lnTo>
                  <a:pt x="11124307" y="0"/>
                </a:lnTo>
                <a:lnTo>
                  <a:pt x="11124307" y="10901821"/>
                </a:lnTo>
                <a:lnTo>
                  <a:pt x="0" y="10901821"/>
                </a:lnTo>
                <a:lnTo>
                  <a:pt x="0" y="0"/>
                </a:lnTo>
                <a:close/>
              </a:path>
            </a:pathLst>
          </a:custGeom>
          <a:blipFill>
            <a:blip r:embed="rId2"/>
            <a:stretch>
              <a:fillRect/>
            </a:stretch>
          </a:blipFill>
        </p:spPr>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2"/>
                                        </p:tgtEl>
                                      </p:cBhvr>
                                    </p:animEffect>
                                    <p:animScale>
                                      <p:cBhvr>
                                        <p:cTn id="7" dur="250" autoRev="1" fill="hold"/>
                                        <p:tgtEl>
                                          <p:spTgt spid="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515504" y="4100513"/>
            <a:ext cx="8735388" cy="1474699"/>
          </a:xfrm>
          <a:prstGeom prst="rect">
            <a:avLst/>
          </a:prstGeom>
        </p:spPr>
        <p:txBody>
          <a:bodyPr lIns="0" tIns="0" rIns="0" bIns="0" rtlCol="0" anchor="t">
            <a:spAutoFit/>
          </a:bodyPr>
          <a:lstStyle/>
          <a:p>
            <a:pPr marL="0" lvl="0" indent="0">
              <a:lnSpc>
                <a:spcPts val="11999"/>
              </a:lnSpc>
            </a:pPr>
            <a:r>
              <a:rPr lang="en-US" sz="9999" b="1" dirty="0">
                <a:solidFill>
                  <a:srgbClr val="000000"/>
                </a:solidFill>
                <a:latin typeface="Roboto" panose="02000000000000000000" pitchFamily="2" charset="0"/>
                <a:ea typeface="Roboto" panose="02000000000000000000" pitchFamily="2" charset="0"/>
                <a:cs typeface="Roboto" panose="02000000000000000000" pitchFamily="2" charset="0"/>
              </a:rPr>
              <a:t>Thank you...</a:t>
            </a:r>
          </a:p>
        </p:txBody>
      </p:sp>
      <p:sp>
        <p:nvSpPr>
          <p:cNvPr id="3" name="Freeform 3"/>
          <p:cNvSpPr/>
          <p:nvPr/>
        </p:nvSpPr>
        <p:spPr>
          <a:xfrm rot="7840426">
            <a:off x="9948019" y="1133567"/>
            <a:ext cx="11124307" cy="10901821"/>
          </a:xfrm>
          <a:custGeom>
            <a:avLst/>
            <a:gdLst/>
            <a:ahLst/>
            <a:cxnLst/>
            <a:rect l="l" t="t" r="r" b="b"/>
            <a:pathLst>
              <a:path w="11124307" h="10901821">
                <a:moveTo>
                  <a:pt x="0" y="0"/>
                </a:moveTo>
                <a:lnTo>
                  <a:pt x="11124307" y="0"/>
                </a:lnTo>
                <a:lnTo>
                  <a:pt x="11124307" y="10901821"/>
                </a:lnTo>
                <a:lnTo>
                  <a:pt x="0" y="10901821"/>
                </a:lnTo>
                <a:lnTo>
                  <a:pt x="0" y="0"/>
                </a:lnTo>
                <a:close/>
              </a:path>
            </a:pathLst>
          </a:custGeom>
          <a:blipFill>
            <a:blip r:embed="rId2"/>
            <a:stretch>
              <a:fillRect/>
            </a:stretch>
          </a:blipFill>
        </p:spPr>
      </p:sp>
    </p:spTree>
    <p:extLst>
      <p:ext uri="{BB962C8B-B14F-4D97-AF65-F5344CB8AC3E}">
        <p14:creationId xmlns:p14="http://schemas.microsoft.com/office/powerpoint/2010/main" val="3593345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DBD4FE"/>
        </a:solidFill>
        <a:effectLst/>
      </p:bgPr>
    </p:bg>
    <p:spTree>
      <p:nvGrpSpPr>
        <p:cNvPr id="1" name=""/>
        <p:cNvGrpSpPr/>
        <p:nvPr/>
      </p:nvGrpSpPr>
      <p:grpSpPr>
        <a:xfrm>
          <a:off x="0" y="0"/>
          <a:ext cx="0" cy="0"/>
          <a:chOff x="0" y="0"/>
          <a:chExt cx="0" cy="0"/>
        </a:xfrm>
      </p:grpSpPr>
      <p:sp>
        <p:nvSpPr>
          <p:cNvPr id="2" name="Freeform 2"/>
          <p:cNvSpPr/>
          <p:nvPr/>
        </p:nvSpPr>
        <p:spPr>
          <a:xfrm rot="-6513054">
            <a:off x="13598768" y="-523653"/>
            <a:ext cx="5001484" cy="5001484"/>
          </a:xfrm>
          <a:custGeom>
            <a:avLst/>
            <a:gdLst/>
            <a:ahLst/>
            <a:cxnLst/>
            <a:rect l="l" t="t" r="r" b="b"/>
            <a:pathLst>
              <a:path w="5001484" h="5001484">
                <a:moveTo>
                  <a:pt x="0" y="0"/>
                </a:moveTo>
                <a:lnTo>
                  <a:pt x="5001484" y="0"/>
                </a:lnTo>
                <a:lnTo>
                  <a:pt x="5001484" y="5001484"/>
                </a:lnTo>
                <a:lnTo>
                  <a:pt x="0" y="5001484"/>
                </a:lnTo>
                <a:lnTo>
                  <a:pt x="0" y="0"/>
                </a:lnTo>
                <a:close/>
              </a:path>
            </a:pathLst>
          </a:custGeom>
          <a:blipFill>
            <a:blip r:embed="rId2">
              <a:alphaModFix amt="25000"/>
            </a:blip>
            <a:stretch>
              <a:fillRect/>
            </a:stretch>
          </a:blipFill>
        </p:spPr>
      </p:sp>
      <p:sp>
        <p:nvSpPr>
          <p:cNvPr id="3" name="Freeform 3"/>
          <p:cNvSpPr/>
          <p:nvPr/>
        </p:nvSpPr>
        <p:spPr>
          <a:xfrm rot="7780573">
            <a:off x="7032568" y="-1535910"/>
            <a:ext cx="4623117" cy="4803238"/>
          </a:xfrm>
          <a:custGeom>
            <a:avLst/>
            <a:gdLst/>
            <a:ahLst/>
            <a:cxnLst/>
            <a:rect l="l" t="t" r="r" b="b"/>
            <a:pathLst>
              <a:path w="4623117" h="4803238">
                <a:moveTo>
                  <a:pt x="0" y="0"/>
                </a:moveTo>
                <a:lnTo>
                  <a:pt x="4623116" y="0"/>
                </a:lnTo>
                <a:lnTo>
                  <a:pt x="4623116" y="4803238"/>
                </a:lnTo>
                <a:lnTo>
                  <a:pt x="0" y="4803238"/>
                </a:lnTo>
                <a:lnTo>
                  <a:pt x="0" y="0"/>
                </a:lnTo>
                <a:close/>
              </a:path>
            </a:pathLst>
          </a:custGeom>
          <a:blipFill>
            <a:blip r:embed="rId3">
              <a:alphaModFix amt="25000"/>
            </a:blip>
            <a:stretch>
              <a:fillRect/>
            </a:stretch>
          </a:blipFill>
        </p:spPr>
      </p:sp>
      <p:sp>
        <p:nvSpPr>
          <p:cNvPr id="4" name="TextBox 4"/>
          <p:cNvSpPr txBox="1"/>
          <p:nvPr/>
        </p:nvSpPr>
        <p:spPr>
          <a:xfrm>
            <a:off x="233795" y="856184"/>
            <a:ext cx="10725031" cy="1162050"/>
          </a:xfrm>
          <a:prstGeom prst="rect">
            <a:avLst/>
          </a:prstGeom>
        </p:spPr>
        <p:txBody>
          <a:bodyPr lIns="0" tIns="0" rIns="0" bIns="0" rtlCol="0" anchor="t">
            <a:spAutoFit/>
          </a:bodyPr>
          <a:lstStyle/>
          <a:p>
            <a:pPr marL="0" lvl="0" indent="0" algn="ctr">
              <a:lnSpc>
                <a:spcPts val="9120"/>
              </a:lnSpc>
            </a:pPr>
            <a:r>
              <a:rPr lang="en-US" sz="7600" dirty="0">
                <a:solidFill>
                  <a:srgbClr val="000000"/>
                </a:solidFill>
                <a:latin typeface="Roboto Bold"/>
              </a:rPr>
              <a:t>Table of Content</a:t>
            </a:r>
          </a:p>
        </p:txBody>
      </p:sp>
      <p:sp>
        <p:nvSpPr>
          <p:cNvPr id="5" name="Freeform 5"/>
          <p:cNvSpPr/>
          <p:nvPr/>
        </p:nvSpPr>
        <p:spPr>
          <a:xfrm rot="-8180666">
            <a:off x="108730" y="-2002546"/>
            <a:ext cx="5078894" cy="4977316"/>
          </a:xfrm>
          <a:custGeom>
            <a:avLst/>
            <a:gdLst/>
            <a:ahLst/>
            <a:cxnLst/>
            <a:rect l="l" t="t" r="r" b="b"/>
            <a:pathLst>
              <a:path w="5078894" h="4977316">
                <a:moveTo>
                  <a:pt x="0" y="0"/>
                </a:moveTo>
                <a:lnTo>
                  <a:pt x="5078894" y="0"/>
                </a:lnTo>
                <a:lnTo>
                  <a:pt x="5078894" y="4977317"/>
                </a:lnTo>
                <a:lnTo>
                  <a:pt x="0" y="4977317"/>
                </a:lnTo>
                <a:lnTo>
                  <a:pt x="0" y="0"/>
                </a:lnTo>
                <a:close/>
              </a:path>
            </a:pathLst>
          </a:custGeom>
          <a:blipFill>
            <a:blip r:embed="rId4">
              <a:alphaModFix amt="25000"/>
            </a:blip>
            <a:stretch>
              <a:fillRect/>
            </a:stretch>
          </a:blipFill>
        </p:spPr>
      </p:sp>
      <p:sp>
        <p:nvSpPr>
          <p:cNvPr id="6" name="TextBox 6"/>
          <p:cNvSpPr txBox="1"/>
          <p:nvPr/>
        </p:nvSpPr>
        <p:spPr>
          <a:xfrm>
            <a:off x="1600200" y="2239436"/>
            <a:ext cx="9493753" cy="7404912"/>
          </a:xfrm>
          <a:prstGeom prst="rect">
            <a:avLst/>
          </a:prstGeom>
        </p:spPr>
        <p:txBody>
          <a:bodyPr wrap="square" lIns="0" tIns="0" rIns="0" bIns="0" rtlCol="0" anchor="t">
            <a:spAutoFit/>
          </a:bodyPr>
          <a:lstStyle/>
          <a:p>
            <a:pPr marL="1418708" lvl="1" indent="-914400" algn="just">
              <a:lnSpc>
                <a:spcPts val="7334"/>
              </a:lnSpc>
              <a:buFont typeface="+mj-lt"/>
              <a:buAutoNum type="arabicPeriod"/>
            </a:pPr>
            <a:r>
              <a:rPr lang="en-US" sz="4000" dirty="0">
                <a:solidFill>
                  <a:srgbClr val="000000"/>
                </a:solidFill>
                <a:latin typeface="Roboto Bold"/>
              </a:rPr>
              <a:t>Introduction</a:t>
            </a:r>
          </a:p>
          <a:p>
            <a:pPr marL="1418708" lvl="1" indent="-914400" algn="just">
              <a:lnSpc>
                <a:spcPts val="7334"/>
              </a:lnSpc>
              <a:buFont typeface="+mj-lt"/>
              <a:buAutoNum type="arabicPeriod"/>
            </a:pPr>
            <a:r>
              <a:rPr lang="en-US" sz="4000" dirty="0">
                <a:solidFill>
                  <a:srgbClr val="000000"/>
                </a:solidFill>
                <a:latin typeface="Roboto Bold"/>
              </a:rPr>
              <a:t>Intended Audience</a:t>
            </a:r>
          </a:p>
          <a:p>
            <a:pPr marL="1418708" lvl="1" indent="-914400" algn="just">
              <a:lnSpc>
                <a:spcPts val="7334"/>
              </a:lnSpc>
              <a:buFont typeface="+mj-lt"/>
              <a:buAutoNum type="arabicPeriod"/>
            </a:pPr>
            <a:r>
              <a:rPr lang="en-US" sz="4000" dirty="0">
                <a:solidFill>
                  <a:srgbClr val="000000"/>
                </a:solidFill>
                <a:latin typeface="Roboto Bold"/>
              </a:rPr>
              <a:t>Scope of the project</a:t>
            </a:r>
          </a:p>
          <a:p>
            <a:pPr marL="1418708" lvl="1" indent="-914400" algn="just">
              <a:lnSpc>
                <a:spcPts val="7334"/>
              </a:lnSpc>
              <a:buFont typeface="+mj-lt"/>
              <a:buAutoNum type="arabicPeriod"/>
            </a:pPr>
            <a:r>
              <a:rPr lang="en-US" sz="4000" dirty="0">
                <a:solidFill>
                  <a:srgbClr val="000000"/>
                </a:solidFill>
                <a:latin typeface="Roboto Bold"/>
              </a:rPr>
              <a:t>System Modeling</a:t>
            </a:r>
          </a:p>
          <a:p>
            <a:pPr marL="1418708" lvl="1" indent="-914400" algn="just">
              <a:lnSpc>
                <a:spcPts val="7334"/>
              </a:lnSpc>
              <a:buFont typeface="+mj-lt"/>
              <a:buAutoNum type="arabicPeriod"/>
            </a:pPr>
            <a:r>
              <a:rPr lang="en-US" sz="4000" dirty="0">
                <a:solidFill>
                  <a:srgbClr val="000000"/>
                </a:solidFill>
                <a:latin typeface="Roboto Bold"/>
              </a:rPr>
              <a:t>Tools and Technologies used</a:t>
            </a:r>
          </a:p>
          <a:p>
            <a:pPr marL="1418708" lvl="1" indent="-914400" algn="just">
              <a:lnSpc>
                <a:spcPts val="7334"/>
              </a:lnSpc>
              <a:buFont typeface="+mj-lt"/>
              <a:buAutoNum type="arabicPeriod"/>
            </a:pPr>
            <a:r>
              <a:rPr lang="en-US" sz="4000" dirty="0">
                <a:solidFill>
                  <a:srgbClr val="000000"/>
                </a:solidFill>
                <a:latin typeface="Roboto Bold"/>
              </a:rPr>
              <a:t>Project Schedule</a:t>
            </a:r>
          </a:p>
          <a:p>
            <a:pPr marL="1418708" lvl="1" indent="-914400" algn="just">
              <a:lnSpc>
                <a:spcPts val="7334"/>
              </a:lnSpc>
              <a:buFont typeface="+mj-lt"/>
              <a:buAutoNum type="arabicPeriod"/>
            </a:pPr>
            <a:r>
              <a:rPr lang="en-US" sz="4000" dirty="0">
                <a:solidFill>
                  <a:srgbClr val="000000"/>
                </a:solidFill>
                <a:latin typeface="Roboto Bold"/>
              </a:rPr>
              <a:t>Project Contributions</a:t>
            </a:r>
          </a:p>
          <a:p>
            <a:pPr marL="1418708" lvl="1" indent="-914400" algn="just">
              <a:lnSpc>
                <a:spcPts val="7334"/>
              </a:lnSpc>
              <a:buFont typeface="+mj-lt"/>
              <a:buAutoNum type="arabicPeriod"/>
            </a:pPr>
            <a:r>
              <a:rPr lang="en-US" sz="4000" dirty="0">
                <a:solidFill>
                  <a:srgbClr val="000000"/>
                </a:solidFill>
                <a:latin typeface="Roboto Bold"/>
              </a:rPr>
              <a:t>Future works and Conclusion</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4" presetClass="emph" presetSubtype="0" fill="hold" grpId="0" nodeType="afterEffect">
                                  <p:stCondLst>
                                    <p:cond delay="0"/>
                                  </p:stCondLst>
                                  <p:iterate type="lt">
                                    <p:tmPct val="10000"/>
                                  </p:iterate>
                                  <p:childTnLst>
                                    <p:animMotion origin="layout" path="M 0.0 0.0 L 0.0 -0.07213" pathEditMode="relative" ptsTypes="">
                                      <p:cBhvr>
                                        <p:cTn id="6" dur="500" accel="50000" decel="50000" autoRev="1" fill="hold">
                                          <p:stCondLst>
                                            <p:cond delay="0"/>
                                          </p:stCondLst>
                                        </p:cTn>
                                        <p:tgtEl>
                                          <p:spTgt spid="4"/>
                                        </p:tgtEl>
                                        <p:attrNameLst>
                                          <p:attrName>ppt_x</p:attrName>
                                          <p:attrName>ppt_y</p:attrName>
                                        </p:attrNameLst>
                                      </p:cBhvr>
                                    </p:animMotion>
                                    <p:animRot by="1500000">
                                      <p:cBhvr>
                                        <p:cTn id="7" dur="250" fill="hold">
                                          <p:stCondLst>
                                            <p:cond delay="0"/>
                                          </p:stCondLst>
                                        </p:cTn>
                                        <p:tgtEl>
                                          <p:spTgt spid="4"/>
                                        </p:tgtEl>
                                        <p:attrNameLst>
                                          <p:attrName>r</p:attrName>
                                        </p:attrNameLst>
                                      </p:cBhvr>
                                    </p:animRot>
                                    <p:animRot by="-1500000">
                                      <p:cBhvr>
                                        <p:cTn id="8" dur="250" fill="hold">
                                          <p:stCondLst>
                                            <p:cond delay="250"/>
                                          </p:stCondLst>
                                        </p:cTn>
                                        <p:tgtEl>
                                          <p:spTgt spid="4"/>
                                        </p:tgtEl>
                                        <p:attrNameLst>
                                          <p:attrName>r</p:attrName>
                                        </p:attrNameLst>
                                      </p:cBhvr>
                                    </p:animRot>
                                    <p:animRot by="-1500000">
                                      <p:cBhvr>
                                        <p:cTn id="9" dur="250" fill="hold">
                                          <p:stCondLst>
                                            <p:cond delay="500"/>
                                          </p:stCondLst>
                                        </p:cTn>
                                        <p:tgtEl>
                                          <p:spTgt spid="4"/>
                                        </p:tgtEl>
                                        <p:attrNameLst>
                                          <p:attrName>r</p:attrName>
                                        </p:attrNameLst>
                                      </p:cBhvr>
                                    </p:animRot>
                                    <p:animRot by="1500000">
                                      <p:cBhvr>
                                        <p:cTn id="10" dur="250" fill="hold">
                                          <p:stCondLst>
                                            <p:cond delay="750"/>
                                          </p:stCondLst>
                                        </p:cTn>
                                        <p:tgtEl>
                                          <p:spTgt spid="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20516948">
            <a:off x="13598768" y="-523653"/>
            <a:ext cx="5001484" cy="5001484"/>
          </a:xfrm>
          <a:custGeom>
            <a:avLst/>
            <a:gdLst/>
            <a:ahLst/>
            <a:cxnLst/>
            <a:rect l="l" t="t" r="r" b="b"/>
            <a:pathLst>
              <a:path w="5001484" h="5001484">
                <a:moveTo>
                  <a:pt x="0" y="0"/>
                </a:moveTo>
                <a:lnTo>
                  <a:pt x="5001484" y="0"/>
                </a:lnTo>
                <a:lnTo>
                  <a:pt x="5001484" y="5001484"/>
                </a:lnTo>
                <a:lnTo>
                  <a:pt x="0" y="5001484"/>
                </a:lnTo>
                <a:lnTo>
                  <a:pt x="0" y="0"/>
                </a:lnTo>
                <a:close/>
              </a:path>
            </a:pathLst>
          </a:custGeom>
          <a:blipFill>
            <a:blip r:embed="rId2">
              <a:alphaModFix amt="25000"/>
            </a:blip>
            <a:stretch>
              <a:fillRect/>
            </a:stretch>
          </a:blipFill>
        </p:spPr>
      </p:sp>
      <p:sp>
        <p:nvSpPr>
          <p:cNvPr id="3" name="Freeform 3"/>
          <p:cNvSpPr/>
          <p:nvPr/>
        </p:nvSpPr>
        <p:spPr>
          <a:xfrm rot="4439194">
            <a:off x="7032568" y="-1535910"/>
            <a:ext cx="4623117" cy="4803238"/>
          </a:xfrm>
          <a:custGeom>
            <a:avLst/>
            <a:gdLst/>
            <a:ahLst/>
            <a:cxnLst/>
            <a:rect l="l" t="t" r="r" b="b"/>
            <a:pathLst>
              <a:path w="4623117" h="4803238">
                <a:moveTo>
                  <a:pt x="0" y="0"/>
                </a:moveTo>
                <a:lnTo>
                  <a:pt x="4623116" y="0"/>
                </a:lnTo>
                <a:lnTo>
                  <a:pt x="4623116" y="4803238"/>
                </a:lnTo>
                <a:lnTo>
                  <a:pt x="0" y="4803238"/>
                </a:lnTo>
                <a:lnTo>
                  <a:pt x="0" y="0"/>
                </a:lnTo>
                <a:close/>
              </a:path>
            </a:pathLst>
          </a:custGeom>
          <a:blipFill>
            <a:blip r:embed="rId3">
              <a:alphaModFix amt="25000"/>
            </a:blip>
            <a:stretch>
              <a:fillRect/>
            </a:stretch>
          </a:blipFill>
        </p:spPr>
      </p:sp>
      <p:sp>
        <p:nvSpPr>
          <p:cNvPr id="4" name="TextBox 4"/>
          <p:cNvSpPr txBox="1"/>
          <p:nvPr/>
        </p:nvSpPr>
        <p:spPr>
          <a:xfrm>
            <a:off x="233795" y="-8724900"/>
            <a:ext cx="10725031" cy="1162050"/>
          </a:xfrm>
          <a:prstGeom prst="rect">
            <a:avLst/>
          </a:prstGeom>
        </p:spPr>
        <p:txBody>
          <a:bodyPr lIns="0" tIns="0" rIns="0" bIns="0" rtlCol="0" anchor="t">
            <a:spAutoFit/>
          </a:bodyPr>
          <a:lstStyle/>
          <a:p>
            <a:pPr marL="0" lvl="0" indent="0" algn="ctr">
              <a:lnSpc>
                <a:spcPts val="9120"/>
              </a:lnSpc>
            </a:pPr>
            <a:r>
              <a:rPr lang="en-US" sz="7600" dirty="0">
                <a:solidFill>
                  <a:srgbClr val="000000"/>
                </a:solidFill>
                <a:latin typeface="Roboto Bold"/>
              </a:rPr>
              <a:t>Table of Content</a:t>
            </a:r>
          </a:p>
        </p:txBody>
      </p:sp>
      <p:sp>
        <p:nvSpPr>
          <p:cNvPr id="5" name="Freeform 5"/>
          <p:cNvSpPr/>
          <p:nvPr/>
        </p:nvSpPr>
        <p:spPr>
          <a:xfrm rot="18385350">
            <a:off x="108730" y="-2002546"/>
            <a:ext cx="5078894" cy="4977316"/>
          </a:xfrm>
          <a:custGeom>
            <a:avLst/>
            <a:gdLst/>
            <a:ahLst/>
            <a:cxnLst/>
            <a:rect l="l" t="t" r="r" b="b"/>
            <a:pathLst>
              <a:path w="5078894" h="4977316">
                <a:moveTo>
                  <a:pt x="0" y="0"/>
                </a:moveTo>
                <a:lnTo>
                  <a:pt x="5078894" y="0"/>
                </a:lnTo>
                <a:lnTo>
                  <a:pt x="5078894" y="4977317"/>
                </a:lnTo>
                <a:lnTo>
                  <a:pt x="0" y="4977317"/>
                </a:lnTo>
                <a:lnTo>
                  <a:pt x="0" y="0"/>
                </a:lnTo>
                <a:close/>
              </a:path>
            </a:pathLst>
          </a:custGeom>
          <a:blipFill>
            <a:blip r:embed="rId4">
              <a:alphaModFix amt="25000"/>
            </a:blip>
            <a:stretch>
              <a:fillRect/>
            </a:stretch>
          </a:blipFill>
        </p:spPr>
      </p:sp>
      <p:sp>
        <p:nvSpPr>
          <p:cNvPr id="6" name="TextBox 6"/>
          <p:cNvSpPr txBox="1"/>
          <p:nvPr/>
        </p:nvSpPr>
        <p:spPr>
          <a:xfrm>
            <a:off x="1600200" y="-7341648"/>
            <a:ext cx="9493753" cy="7404912"/>
          </a:xfrm>
          <a:prstGeom prst="rect">
            <a:avLst/>
          </a:prstGeom>
        </p:spPr>
        <p:txBody>
          <a:bodyPr wrap="square" lIns="0" tIns="0" rIns="0" bIns="0" rtlCol="0" anchor="t">
            <a:spAutoFit/>
          </a:bodyPr>
          <a:lstStyle/>
          <a:p>
            <a:pPr marL="1418708" lvl="1" indent="-914400" algn="just">
              <a:lnSpc>
                <a:spcPts val="7334"/>
              </a:lnSpc>
              <a:buFont typeface="+mj-lt"/>
              <a:buAutoNum type="arabicPeriod"/>
            </a:pPr>
            <a:r>
              <a:rPr lang="en-US" sz="4000" dirty="0">
                <a:solidFill>
                  <a:srgbClr val="000000"/>
                </a:solidFill>
                <a:latin typeface="Roboto Bold"/>
              </a:rPr>
              <a:t>Introduction</a:t>
            </a:r>
          </a:p>
          <a:p>
            <a:pPr marL="1418708" lvl="1" indent="-914400" algn="just">
              <a:lnSpc>
                <a:spcPts val="7334"/>
              </a:lnSpc>
              <a:buFont typeface="+mj-lt"/>
              <a:buAutoNum type="arabicPeriod"/>
            </a:pPr>
            <a:r>
              <a:rPr lang="en-US" sz="4000" dirty="0">
                <a:solidFill>
                  <a:srgbClr val="000000"/>
                </a:solidFill>
                <a:latin typeface="Roboto Bold"/>
              </a:rPr>
              <a:t>Intended Audience</a:t>
            </a:r>
          </a:p>
          <a:p>
            <a:pPr marL="1418708" lvl="1" indent="-914400" algn="just">
              <a:lnSpc>
                <a:spcPts val="7334"/>
              </a:lnSpc>
              <a:buFont typeface="+mj-lt"/>
              <a:buAutoNum type="arabicPeriod"/>
            </a:pPr>
            <a:r>
              <a:rPr lang="en-US" sz="4000" dirty="0">
                <a:solidFill>
                  <a:srgbClr val="000000"/>
                </a:solidFill>
                <a:latin typeface="Roboto Bold"/>
              </a:rPr>
              <a:t>Scope of the project</a:t>
            </a:r>
          </a:p>
          <a:p>
            <a:pPr marL="1418708" lvl="1" indent="-914400" algn="just">
              <a:lnSpc>
                <a:spcPts val="7334"/>
              </a:lnSpc>
              <a:buFont typeface="+mj-lt"/>
              <a:buAutoNum type="arabicPeriod"/>
            </a:pPr>
            <a:r>
              <a:rPr lang="en-US" sz="4000" dirty="0">
                <a:solidFill>
                  <a:srgbClr val="000000"/>
                </a:solidFill>
                <a:latin typeface="Roboto Bold"/>
              </a:rPr>
              <a:t>System Modeling</a:t>
            </a:r>
          </a:p>
          <a:p>
            <a:pPr marL="1418708" lvl="1" indent="-914400" algn="just">
              <a:lnSpc>
                <a:spcPts val="7334"/>
              </a:lnSpc>
              <a:buFont typeface="+mj-lt"/>
              <a:buAutoNum type="arabicPeriod"/>
            </a:pPr>
            <a:r>
              <a:rPr lang="en-US" sz="4000" dirty="0">
                <a:solidFill>
                  <a:srgbClr val="000000"/>
                </a:solidFill>
                <a:latin typeface="Roboto Bold"/>
              </a:rPr>
              <a:t>Tools and Technologies used</a:t>
            </a:r>
          </a:p>
          <a:p>
            <a:pPr marL="1418708" lvl="1" indent="-914400" algn="just">
              <a:lnSpc>
                <a:spcPts val="7334"/>
              </a:lnSpc>
              <a:buFont typeface="+mj-lt"/>
              <a:buAutoNum type="arabicPeriod"/>
            </a:pPr>
            <a:r>
              <a:rPr lang="en-US" sz="4000" dirty="0">
                <a:solidFill>
                  <a:srgbClr val="000000"/>
                </a:solidFill>
                <a:latin typeface="Roboto Bold"/>
              </a:rPr>
              <a:t>Project Schedule</a:t>
            </a:r>
          </a:p>
          <a:p>
            <a:pPr marL="1418708" lvl="1" indent="-914400" algn="just">
              <a:lnSpc>
                <a:spcPts val="7334"/>
              </a:lnSpc>
              <a:buFont typeface="+mj-lt"/>
              <a:buAutoNum type="arabicPeriod"/>
            </a:pPr>
            <a:r>
              <a:rPr lang="en-US" sz="4000" dirty="0">
                <a:solidFill>
                  <a:srgbClr val="000000"/>
                </a:solidFill>
                <a:latin typeface="Roboto Bold"/>
              </a:rPr>
              <a:t>Project Contributions</a:t>
            </a:r>
          </a:p>
          <a:p>
            <a:pPr marL="1418708" lvl="1" indent="-914400" algn="just">
              <a:lnSpc>
                <a:spcPts val="7334"/>
              </a:lnSpc>
              <a:buFont typeface="+mj-lt"/>
              <a:buAutoNum type="arabicPeriod"/>
            </a:pPr>
            <a:r>
              <a:rPr lang="en-US" sz="4000" dirty="0">
                <a:solidFill>
                  <a:srgbClr val="000000"/>
                </a:solidFill>
                <a:latin typeface="Roboto Bold"/>
              </a:rPr>
              <a:t>Limitations and Conclusion</a:t>
            </a:r>
          </a:p>
        </p:txBody>
      </p:sp>
      <p:sp>
        <p:nvSpPr>
          <p:cNvPr id="7" name="TextBox 5">
            <a:extLst>
              <a:ext uri="{FF2B5EF4-FFF2-40B4-BE49-F238E27FC236}">
                <a16:creationId xmlns:a16="http://schemas.microsoft.com/office/drawing/2014/main" id="{14784950-95C4-A649-3221-A0B7074958F7}"/>
              </a:ext>
            </a:extLst>
          </p:cNvPr>
          <p:cNvSpPr txBox="1"/>
          <p:nvPr/>
        </p:nvSpPr>
        <p:spPr>
          <a:xfrm>
            <a:off x="9723824" y="10572859"/>
            <a:ext cx="7535476" cy="1049005"/>
          </a:xfrm>
          <a:prstGeom prst="rect">
            <a:avLst/>
          </a:prstGeom>
        </p:spPr>
        <p:txBody>
          <a:bodyPr lIns="0" tIns="0" rIns="0" bIns="0" rtlCol="0" anchor="t">
            <a:spAutoFit/>
          </a:bodyPr>
          <a:lstStyle/>
          <a:p>
            <a:pPr marL="755649" lvl="1">
              <a:lnSpc>
                <a:spcPts val="8399"/>
              </a:lnSpc>
            </a:pPr>
            <a:r>
              <a:rPr lang="en-US" sz="6999" dirty="0">
                <a:solidFill>
                  <a:srgbClr val="000000"/>
                </a:solidFill>
                <a:latin typeface="Roboto" panose="02000000000000000000" pitchFamily="2" charset="0"/>
                <a:ea typeface="Roboto" panose="02000000000000000000" pitchFamily="2" charset="0"/>
                <a:cs typeface="Roboto" panose="02000000000000000000" pitchFamily="2" charset="0"/>
              </a:rPr>
              <a:t>1. Introduction</a:t>
            </a:r>
          </a:p>
        </p:txBody>
      </p:sp>
      <p:sp>
        <p:nvSpPr>
          <p:cNvPr id="8" name="TextBox 6">
            <a:extLst>
              <a:ext uri="{FF2B5EF4-FFF2-40B4-BE49-F238E27FC236}">
                <a16:creationId xmlns:a16="http://schemas.microsoft.com/office/drawing/2014/main" id="{3BE6D395-8433-3FC9-1872-FEAD27CAF88A}"/>
              </a:ext>
            </a:extLst>
          </p:cNvPr>
          <p:cNvSpPr txBox="1"/>
          <p:nvPr/>
        </p:nvSpPr>
        <p:spPr>
          <a:xfrm>
            <a:off x="1593046" y="12557576"/>
            <a:ext cx="15127885" cy="5997124"/>
          </a:xfrm>
          <a:prstGeom prst="rect">
            <a:avLst/>
          </a:prstGeom>
        </p:spPr>
        <p:txBody>
          <a:bodyPr lIns="0" tIns="0" rIns="0" bIns="0" rtlCol="0" anchor="t">
            <a:spAutoFit/>
          </a:bodyPr>
          <a:lstStyle/>
          <a:p>
            <a:pPr marL="0" lvl="0" indent="0" algn="just">
              <a:lnSpc>
                <a:spcPts val="5974"/>
              </a:lnSpc>
            </a:pPr>
            <a:r>
              <a:rPr lang="en-US" sz="4267" dirty="0">
                <a:solidFill>
                  <a:srgbClr val="000000"/>
                </a:solidFill>
                <a:latin typeface="Roboto"/>
              </a:rPr>
              <a:t>In the face of disasters, individuals often find themselves in a state of helplessness and uncertainty. Whether the disaster is critical or not, the need for assistance is universal. In such situations, people are often unprepared and lack a clear understanding of the necessary steps to take. </a:t>
            </a:r>
            <a:r>
              <a:rPr lang="en-US" sz="4267" dirty="0">
                <a:solidFill>
                  <a:srgbClr val="000000"/>
                </a:solidFill>
                <a:latin typeface="Roboto Bold"/>
              </a:rPr>
              <a:t>HELP+US</a:t>
            </a:r>
            <a:r>
              <a:rPr lang="en-US" sz="4267" dirty="0">
                <a:solidFill>
                  <a:srgbClr val="000000"/>
                </a:solidFill>
                <a:latin typeface="Roboto"/>
              </a:rPr>
              <a:t> aims to address these challenges by providing a comprehensive platform that enables users to assess the current disaster situation and take proactive measures to mitigate risks.</a:t>
            </a:r>
          </a:p>
        </p:txBody>
      </p:sp>
    </p:spTree>
    <p:extLst>
      <p:ext uri="{BB962C8B-B14F-4D97-AF65-F5344CB8AC3E}">
        <p14:creationId xmlns:p14="http://schemas.microsoft.com/office/powerpoint/2010/main" val="230106050"/>
      </p:ext>
    </p:extLst>
  </p:cSld>
  <p:clrMapOvr>
    <a:masterClrMapping/>
  </p:clrMapOvr>
  <mc:AlternateContent xmlns:mc="http://schemas.openxmlformats.org/markup-compatibility/2006" xmlns:p159="http://schemas.microsoft.com/office/powerpoint/2015/09/main">
    <mc:Choice Requires="p159">
      <p:transition spd="slow" advClick="0" advTm="0">
        <p159:morph option="byObject"/>
      </p:transition>
    </mc:Choice>
    <mc:Fallback xmlns="">
      <p:transition spd="slow" advClick="0" advTm="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8F8F7"/>
        </a:solidFill>
        <a:effectLst/>
      </p:bgPr>
    </p:bg>
    <p:spTree>
      <p:nvGrpSpPr>
        <p:cNvPr id="1" name=""/>
        <p:cNvGrpSpPr/>
        <p:nvPr/>
      </p:nvGrpSpPr>
      <p:grpSpPr>
        <a:xfrm>
          <a:off x="0" y="0"/>
          <a:ext cx="0" cy="0"/>
          <a:chOff x="0" y="0"/>
          <a:chExt cx="0" cy="0"/>
        </a:xfrm>
      </p:grpSpPr>
      <p:sp>
        <p:nvSpPr>
          <p:cNvPr id="2" name="Freeform 2"/>
          <p:cNvSpPr/>
          <p:nvPr/>
        </p:nvSpPr>
        <p:spPr>
          <a:xfrm rot="377585">
            <a:off x="2410720" y="1616251"/>
            <a:ext cx="5086935" cy="5354668"/>
          </a:xfrm>
          <a:custGeom>
            <a:avLst/>
            <a:gdLst/>
            <a:ahLst/>
            <a:cxnLst/>
            <a:rect l="l" t="t" r="r" b="b"/>
            <a:pathLst>
              <a:path w="5086935" h="5354668">
                <a:moveTo>
                  <a:pt x="0" y="0"/>
                </a:moveTo>
                <a:lnTo>
                  <a:pt x="5086935" y="0"/>
                </a:lnTo>
                <a:lnTo>
                  <a:pt x="5086935" y="5354669"/>
                </a:lnTo>
                <a:lnTo>
                  <a:pt x="0" y="5354669"/>
                </a:lnTo>
                <a:lnTo>
                  <a:pt x="0" y="0"/>
                </a:lnTo>
                <a:close/>
              </a:path>
            </a:pathLst>
          </a:custGeom>
          <a:blipFill>
            <a:blip r:embed="rId2">
              <a:alphaModFix amt="40000"/>
            </a:blip>
            <a:stretch>
              <a:fillRect/>
            </a:stretch>
          </a:blipFill>
        </p:spPr>
      </p:sp>
      <p:sp>
        <p:nvSpPr>
          <p:cNvPr id="3" name="Freeform 3"/>
          <p:cNvSpPr/>
          <p:nvPr/>
        </p:nvSpPr>
        <p:spPr>
          <a:xfrm rot="-848058" flipH="1">
            <a:off x="72255" y="6462437"/>
            <a:ext cx="5591726" cy="5591726"/>
          </a:xfrm>
          <a:custGeom>
            <a:avLst/>
            <a:gdLst/>
            <a:ahLst/>
            <a:cxnLst/>
            <a:rect l="l" t="t" r="r" b="b"/>
            <a:pathLst>
              <a:path w="5591726" h="5591726">
                <a:moveTo>
                  <a:pt x="5591726" y="0"/>
                </a:moveTo>
                <a:lnTo>
                  <a:pt x="0" y="0"/>
                </a:lnTo>
                <a:lnTo>
                  <a:pt x="0" y="5591726"/>
                </a:lnTo>
                <a:lnTo>
                  <a:pt x="5591726" y="5591726"/>
                </a:lnTo>
                <a:lnTo>
                  <a:pt x="5591726" y="0"/>
                </a:lnTo>
                <a:close/>
              </a:path>
            </a:pathLst>
          </a:custGeom>
          <a:blipFill>
            <a:blip r:embed="rId3">
              <a:alphaModFix amt="40000"/>
            </a:blip>
            <a:stretch>
              <a:fillRect/>
            </a:stretch>
          </a:blipFill>
        </p:spPr>
      </p:sp>
      <p:sp>
        <p:nvSpPr>
          <p:cNvPr id="4" name="Freeform 4"/>
          <p:cNvSpPr/>
          <p:nvPr/>
        </p:nvSpPr>
        <p:spPr>
          <a:xfrm rot="-1237885">
            <a:off x="-2422979" y="691457"/>
            <a:ext cx="4845957" cy="5061052"/>
          </a:xfrm>
          <a:custGeom>
            <a:avLst/>
            <a:gdLst/>
            <a:ahLst/>
            <a:cxnLst/>
            <a:rect l="l" t="t" r="r" b="b"/>
            <a:pathLst>
              <a:path w="4845957" h="5061052">
                <a:moveTo>
                  <a:pt x="0" y="0"/>
                </a:moveTo>
                <a:lnTo>
                  <a:pt x="4845958" y="0"/>
                </a:lnTo>
                <a:lnTo>
                  <a:pt x="4845958" y="5061052"/>
                </a:lnTo>
                <a:lnTo>
                  <a:pt x="0" y="5061052"/>
                </a:lnTo>
                <a:lnTo>
                  <a:pt x="0" y="0"/>
                </a:lnTo>
                <a:close/>
              </a:path>
            </a:pathLst>
          </a:custGeom>
          <a:blipFill>
            <a:blip r:embed="rId4">
              <a:alphaModFix amt="40000"/>
            </a:blip>
            <a:stretch>
              <a:fillRect/>
            </a:stretch>
          </a:blipFill>
        </p:spPr>
      </p:sp>
      <p:sp>
        <p:nvSpPr>
          <p:cNvPr id="5" name="TextBox 5"/>
          <p:cNvSpPr txBox="1"/>
          <p:nvPr/>
        </p:nvSpPr>
        <p:spPr>
          <a:xfrm>
            <a:off x="9723824" y="838200"/>
            <a:ext cx="7535476" cy="1049005"/>
          </a:xfrm>
          <a:prstGeom prst="rect">
            <a:avLst/>
          </a:prstGeom>
        </p:spPr>
        <p:txBody>
          <a:bodyPr lIns="0" tIns="0" rIns="0" bIns="0" rtlCol="0" anchor="t">
            <a:spAutoFit/>
          </a:bodyPr>
          <a:lstStyle/>
          <a:p>
            <a:pPr marL="755649" lvl="1">
              <a:lnSpc>
                <a:spcPts val="8399"/>
              </a:lnSpc>
            </a:pPr>
            <a:r>
              <a:rPr lang="en-US" sz="6999" dirty="0">
                <a:solidFill>
                  <a:srgbClr val="000000"/>
                </a:solidFill>
                <a:latin typeface="Roboto" panose="02000000000000000000" pitchFamily="2" charset="0"/>
                <a:ea typeface="Roboto" panose="02000000000000000000" pitchFamily="2" charset="0"/>
                <a:cs typeface="Roboto" panose="02000000000000000000" pitchFamily="2" charset="0"/>
              </a:rPr>
              <a:t>1. Introduction</a:t>
            </a:r>
          </a:p>
        </p:txBody>
      </p:sp>
      <p:sp>
        <p:nvSpPr>
          <p:cNvPr id="6" name="TextBox 6"/>
          <p:cNvSpPr txBox="1"/>
          <p:nvPr/>
        </p:nvSpPr>
        <p:spPr>
          <a:xfrm>
            <a:off x="1593046" y="2822917"/>
            <a:ext cx="15127885" cy="5997124"/>
          </a:xfrm>
          <a:prstGeom prst="rect">
            <a:avLst/>
          </a:prstGeom>
        </p:spPr>
        <p:txBody>
          <a:bodyPr lIns="0" tIns="0" rIns="0" bIns="0" rtlCol="0" anchor="t">
            <a:spAutoFit/>
          </a:bodyPr>
          <a:lstStyle/>
          <a:p>
            <a:pPr marL="0" lvl="0" indent="0" algn="just">
              <a:lnSpc>
                <a:spcPts val="5974"/>
              </a:lnSpc>
            </a:pPr>
            <a:r>
              <a:rPr lang="en-US" sz="4267" dirty="0">
                <a:solidFill>
                  <a:srgbClr val="000000"/>
                </a:solidFill>
                <a:latin typeface="Roboto"/>
              </a:rPr>
              <a:t>In the face of disasters, individuals often find themselves in a state of helplessness and uncertainty. Whether the disaster is critical or not, the need for assistance is universal. In such situations, people are often unprepared and lack a clear understanding of the necessary steps to take. </a:t>
            </a:r>
            <a:r>
              <a:rPr lang="en-US" sz="4267" dirty="0">
                <a:solidFill>
                  <a:srgbClr val="000000"/>
                </a:solidFill>
                <a:latin typeface="Roboto Bold"/>
              </a:rPr>
              <a:t>HELP+US</a:t>
            </a:r>
            <a:r>
              <a:rPr lang="en-US" sz="4267" dirty="0">
                <a:solidFill>
                  <a:srgbClr val="000000"/>
                </a:solidFill>
                <a:latin typeface="Roboto"/>
              </a:rPr>
              <a:t> aims to address these challenges by providing a comprehensive platform that enables users to assess the current disaster situation and take proactive measures to mitigate risks.</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mph" presetSubtype="0" grpId="1" nodeType="afterEffect">
                                  <p:stCondLst>
                                    <p:cond delay="0"/>
                                  </p:stCondLst>
                                  <p:iterate type="lt">
                                    <p:tmAbs val="25"/>
                                  </p:iterate>
                                  <p:childTnLst>
                                    <p:set>
                                      <p:cBhvr override="childStyle">
                                        <p:cTn id="6" dur="indefinite"/>
                                        <p:tgtEl>
                                          <p:spTgt spid="5"/>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377585">
            <a:off x="2410720" y="1616251"/>
            <a:ext cx="5086935" cy="5354668"/>
          </a:xfrm>
          <a:custGeom>
            <a:avLst/>
            <a:gdLst/>
            <a:ahLst/>
            <a:cxnLst/>
            <a:rect l="l" t="t" r="r" b="b"/>
            <a:pathLst>
              <a:path w="5086935" h="5354668">
                <a:moveTo>
                  <a:pt x="0" y="0"/>
                </a:moveTo>
                <a:lnTo>
                  <a:pt x="5086935" y="0"/>
                </a:lnTo>
                <a:lnTo>
                  <a:pt x="5086935" y="5354669"/>
                </a:lnTo>
                <a:lnTo>
                  <a:pt x="0" y="5354669"/>
                </a:lnTo>
                <a:lnTo>
                  <a:pt x="0" y="0"/>
                </a:lnTo>
                <a:close/>
              </a:path>
            </a:pathLst>
          </a:custGeom>
          <a:blipFill>
            <a:blip r:embed="rId2">
              <a:alphaModFix amt="40000"/>
            </a:blip>
            <a:stretch>
              <a:fillRect/>
            </a:stretch>
          </a:blipFill>
        </p:spPr>
      </p:sp>
      <p:sp>
        <p:nvSpPr>
          <p:cNvPr id="3" name="Freeform 3"/>
          <p:cNvSpPr/>
          <p:nvPr/>
        </p:nvSpPr>
        <p:spPr>
          <a:xfrm rot="-848058" flipH="1">
            <a:off x="72255" y="6462437"/>
            <a:ext cx="5591726" cy="5591726"/>
          </a:xfrm>
          <a:custGeom>
            <a:avLst/>
            <a:gdLst/>
            <a:ahLst/>
            <a:cxnLst/>
            <a:rect l="l" t="t" r="r" b="b"/>
            <a:pathLst>
              <a:path w="5591726" h="5591726">
                <a:moveTo>
                  <a:pt x="5591726" y="0"/>
                </a:moveTo>
                <a:lnTo>
                  <a:pt x="0" y="0"/>
                </a:lnTo>
                <a:lnTo>
                  <a:pt x="0" y="5591726"/>
                </a:lnTo>
                <a:lnTo>
                  <a:pt x="5591726" y="5591726"/>
                </a:lnTo>
                <a:lnTo>
                  <a:pt x="5591726" y="0"/>
                </a:lnTo>
                <a:close/>
              </a:path>
            </a:pathLst>
          </a:custGeom>
          <a:blipFill>
            <a:blip r:embed="rId3">
              <a:alphaModFix amt="40000"/>
            </a:blip>
            <a:stretch>
              <a:fillRect/>
            </a:stretch>
          </a:blipFill>
        </p:spPr>
      </p:sp>
      <p:sp>
        <p:nvSpPr>
          <p:cNvPr id="4" name="Freeform 4"/>
          <p:cNvSpPr/>
          <p:nvPr/>
        </p:nvSpPr>
        <p:spPr>
          <a:xfrm rot="-1237885">
            <a:off x="-2422979" y="691457"/>
            <a:ext cx="4845957" cy="5061052"/>
          </a:xfrm>
          <a:custGeom>
            <a:avLst/>
            <a:gdLst/>
            <a:ahLst/>
            <a:cxnLst/>
            <a:rect l="l" t="t" r="r" b="b"/>
            <a:pathLst>
              <a:path w="4845957" h="5061052">
                <a:moveTo>
                  <a:pt x="0" y="0"/>
                </a:moveTo>
                <a:lnTo>
                  <a:pt x="4845958" y="0"/>
                </a:lnTo>
                <a:lnTo>
                  <a:pt x="4845958" y="5061052"/>
                </a:lnTo>
                <a:lnTo>
                  <a:pt x="0" y="5061052"/>
                </a:lnTo>
                <a:lnTo>
                  <a:pt x="0" y="0"/>
                </a:lnTo>
                <a:close/>
              </a:path>
            </a:pathLst>
          </a:custGeom>
          <a:blipFill>
            <a:blip r:embed="rId4">
              <a:alphaModFix amt="40000"/>
            </a:blip>
            <a:stretch>
              <a:fillRect/>
            </a:stretch>
          </a:blipFill>
        </p:spPr>
      </p:sp>
      <p:sp>
        <p:nvSpPr>
          <p:cNvPr id="5" name="TextBox 5"/>
          <p:cNvSpPr txBox="1"/>
          <p:nvPr/>
        </p:nvSpPr>
        <p:spPr>
          <a:xfrm>
            <a:off x="9723824" y="-8039100"/>
            <a:ext cx="7535476" cy="1049005"/>
          </a:xfrm>
          <a:prstGeom prst="rect">
            <a:avLst/>
          </a:prstGeom>
        </p:spPr>
        <p:txBody>
          <a:bodyPr lIns="0" tIns="0" rIns="0" bIns="0" rtlCol="0" anchor="t">
            <a:spAutoFit/>
          </a:bodyPr>
          <a:lstStyle/>
          <a:p>
            <a:pPr marL="755649" lvl="1">
              <a:lnSpc>
                <a:spcPts val="8399"/>
              </a:lnSpc>
            </a:pPr>
            <a:r>
              <a:rPr lang="en-US" sz="6999" dirty="0">
                <a:solidFill>
                  <a:srgbClr val="000000"/>
                </a:solidFill>
                <a:latin typeface="Roboto" panose="02000000000000000000" pitchFamily="2" charset="0"/>
                <a:ea typeface="Roboto" panose="02000000000000000000" pitchFamily="2" charset="0"/>
                <a:cs typeface="Roboto" panose="02000000000000000000" pitchFamily="2" charset="0"/>
              </a:rPr>
              <a:t>1. Introduction</a:t>
            </a:r>
          </a:p>
        </p:txBody>
      </p:sp>
      <p:sp>
        <p:nvSpPr>
          <p:cNvPr id="6" name="TextBox 6"/>
          <p:cNvSpPr txBox="1"/>
          <p:nvPr/>
        </p:nvSpPr>
        <p:spPr>
          <a:xfrm>
            <a:off x="1593046" y="-6054383"/>
            <a:ext cx="15127885" cy="5997124"/>
          </a:xfrm>
          <a:prstGeom prst="rect">
            <a:avLst/>
          </a:prstGeom>
        </p:spPr>
        <p:txBody>
          <a:bodyPr lIns="0" tIns="0" rIns="0" bIns="0" rtlCol="0" anchor="t">
            <a:spAutoFit/>
          </a:bodyPr>
          <a:lstStyle/>
          <a:p>
            <a:pPr marL="0" lvl="0" indent="0" algn="just">
              <a:lnSpc>
                <a:spcPts val="5974"/>
              </a:lnSpc>
            </a:pPr>
            <a:r>
              <a:rPr lang="en-US" sz="4267" dirty="0">
                <a:solidFill>
                  <a:srgbClr val="000000"/>
                </a:solidFill>
                <a:latin typeface="Roboto"/>
              </a:rPr>
              <a:t>In the face of disasters, individuals often find themselves in a state of helplessness and uncertainty. Whether the disaster is critical or not, the need for assistance is universal. In such situations, people are often unprepared and lack a clear understanding of the necessary steps to take. </a:t>
            </a:r>
            <a:r>
              <a:rPr lang="en-US" sz="4267" dirty="0">
                <a:solidFill>
                  <a:srgbClr val="000000"/>
                </a:solidFill>
                <a:latin typeface="Roboto Bold"/>
              </a:rPr>
              <a:t>HELP+US</a:t>
            </a:r>
            <a:r>
              <a:rPr lang="en-US" sz="4267" dirty="0">
                <a:solidFill>
                  <a:srgbClr val="000000"/>
                </a:solidFill>
                <a:latin typeface="Roboto"/>
              </a:rPr>
              <a:t> aims to address these challenges by providing a comprehensive platform that enables users to assess the current disaster situation and take proactive measures to mitigate risks.</a:t>
            </a:r>
          </a:p>
        </p:txBody>
      </p:sp>
      <p:sp>
        <p:nvSpPr>
          <p:cNvPr id="7" name="TextBox 4">
            <a:extLst>
              <a:ext uri="{FF2B5EF4-FFF2-40B4-BE49-F238E27FC236}">
                <a16:creationId xmlns:a16="http://schemas.microsoft.com/office/drawing/2014/main" id="{2A8986F5-6FC4-CC6F-21F1-237ED4554F4C}"/>
              </a:ext>
            </a:extLst>
          </p:cNvPr>
          <p:cNvSpPr txBox="1"/>
          <p:nvPr/>
        </p:nvSpPr>
        <p:spPr>
          <a:xfrm>
            <a:off x="3636862" y="10433711"/>
            <a:ext cx="10252276" cy="1025922"/>
          </a:xfrm>
          <a:prstGeom prst="rect">
            <a:avLst/>
          </a:prstGeom>
        </p:spPr>
        <p:txBody>
          <a:bodyPr lIns="0" tIns="0" rIns="0" bIns="0" rtlCol="0" anchor="t">
            <a:spAutoFit/>
          </a:bodyPr>
          <a:lstStyle/>
          <a:p>
            <a:pPr marL="0" lvl="0" indent="0" algn="ctr">
              <a:lnSpc>
                <a:spcPts val="8040"/>
              </a:lnSpc>
            </a:pPr>
            <a:r>
              <a:rPr lang="en-US" sz="6700" dirty="0">
                <a:solidFill>
                  <a:srgbClr val="000000"/>
                </a:solidFill>
                <a:latin typeface="Roboto" panose="02000000000000000000" pitchFamily="2" charset="0"/>
                <a:ea typeface="Roboto" panose="02000000000000000000" pitchFamily="2" charset="0"/>
                <a:cs typeface="Roboto" panose="02000000000000000000" pitchFamily="2" charset="0"/>
              </a:rPr>
              <a:t>2. Intended Audience</a:t>
            </a:r>
          </a:p>
        </p:txBody>
      </p:sp>
      <p:sp>
        <p:nvSpPr>
          <p:cNvPr id="8" name="TextBox 7">
            <a:extLst>
              <a:ext uri="{FF2B5EF4-FFF2-40B4-BE49-F238E27FC236}">
                <a16:creationId xmlns:a16="http://schemas.microsoft.com/office/drawing/2014/main" id="{22BF84A6-29D2-1134-FB7E-E76C7EB09991}"/>
              </a:ext>
            </a:extLst>
          </p:cNvPr>
          <p:cNvSpPr txBox="1"/>
          <p:nvPr/>
        </p:nvSpPr>
        <p:spPr>
          <a:xfrm>
            <a:off x="2706600" y="13238626"/>
            <a:ext cx="13298307" cy="3258674"/>
          </a:xfrm>
          <a:prstGeom prst="rect">
            <a:avLst/>
          </a:prstGeom>
        </p:spPr>
        <p:txBody>
          <a:bodyPr lIns="0" tIns="0" rIns="0" bIns="0" rtlCol="0" anchor="t">
            <a:spAutoFit/>
          </a:bodyPr>
          <a:lstStyle/>
          <a:p>
            <a:pPr marL="800071" lvl="1" indent="-400036" algn="just">
              <a:lnSpc>
                <a:spcPts val="5188"/>
              </a:lnSpc>
              <a:buFont typeface="Arial"/>
              <a:buChar char="•"/>
            </a:pPr>
            <a:r>
              <a:rPr lang="en-US" sz="3705">
                <a:solidFill>
                  <a:srgbClr val="000000"/>
                </a:solidFill>
                <a:latin typeface="Roboto"/>
              </a:rPr>
              <a:t>Mostly, in Sri Lanka most of the people not aware about the disasters beforehand or they are not aware of things to be followed during and after a disaster. So the audience for this HELP+US Disaster Management System mainly focus on the general public in Sri Lanka. </a:t>
            </a:r>
          </a:p>
        </p:txBody>
      </p:sp>
    </p:spTree>
    <p:extLst>
      <p:ext uri="{BB962C8B-B14F-4D97-AF65-F5344CB8AC3E}">
        <p14:creationId xmlns:p14="http://schemas.microsoft.com/office/powerpoint/2010/main" val="593093987"/>
      </p:ext>
    </p:extLst>
  </p:cSld>
  <p:clrMapOvr>
    <a:masterClrMapping/>
  </p:clrMapOvr>
  <mc:AlternateContent xmlns:mc="http://schemas.openxmlformats.org/markup-compatibility/2006" xmlns:p159="http://schemas.microsoft.com/office/powerpoint/2015/09/main">
    <mc:Choice Requires="p159">
      <p:transition spd="slow" advClick="0" advTm="0">
        <p159:morph option="byObject"/>
      </p:transition>
    </mc:Choice>
    <mc:Fallback xmlns="">
      <p:transition spd="slow" advClick="0" advTm="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DBD4FE"/>
        </a:solidFill>
        <a:effectLst/>
      </p:bgPr>
    </p:bg>
    <p:spTree>
      <p:nvGrpSpPr>
        <p:cNvPr id="1" name=""/>
        <p:cNvGrpSpPr/>
        <p:nvPr/>
      </p:nvGrpSpPr>
      <p:grpSpPr>
        <a:xfrm>
          <a:off x="0" y="0"/>
          <a:ext cx="0" cy="0"/>
          <a:chOff x="0" y="0"/>
          <a:chExt cx="0" cy="0"/>
        </a:xfrm>
      </p:grpSpPr>
      <p:sp>
        <p:nvSpPr>
          <p:cNvPr id="2" name="Freeform 2"/>
          <p:cNvSpPr/>
          <p:nvPr/>
        </p:nvSpPr>
        <p:spPr>
          <a:xfrm rot="2576835">
            <a:off x="-1667799" y="-462026"/>
            <a:ext cx="4519154" cy="4695225"/>
          </a:xfrm>
          <a:custGeom>
            <a:avLst/>
            <a:gdLst/>
            <a:ahLst/>
            <a:cxnLst/>
            <a:rect l="l" t="t" r="r" b="b"/>
            <a:pathLst>
              <a:path w="4519154" h="4695225">
                <a:moveTo>
                  <a:pt x="0" y="0"/>
                </a:moveTo>
                <a:lnTo>
                  <a:pt x="4519154" y="0"/>
                </a:lnTo>
                <a:lnTo>
                  <a:pt x="4519154" y="4695224"/>
                </a:lnTo>
                <a:lnTo>
                  <a:pt x="0" y="4695224"/>
                </a:lnTo>
                <a:lnTo>
                  <a:pt x="0" y="0"/>
                </a:lnTo>
                <a:close/>
              </a:path>
            </a:pathLst>
          </a:custGeom>
          <a:blipFill>
            <a:blip r:embed="rId2"/>
            <a:stretch>
              <a:fillRect/>
            </a:stretch>
          </a:blipFill>
        </p:spPr>
      </p:sp>
      <p:sp>
        <p:nvSpPr>
          <p:cNvPr id="3" name="Freeform 3"/>
          <p:cNvSpPr/>
          <p:nvPr/>
        </p:nvSpPr>
        <p:spPr>
          <a:xfrm rot="4170367">
            <a:off x="14765936" y="6910301"/>
            <a:ext cx="4986728" cy="4886993"/>
          </a:xfrm>
          <a:custGeom>
            <a:avLst/>
            <a:gdLst/>
            <a:ahLst/>
            <a:cxnLst/>
            <a:rect l="l" t="t" r="r" b="b"/>
            <a:pathLst>
              <a:path w="4986728" h="4886993">
                <a:moveTo>
                  <a:pt x="0" y="0"/>
                </a:moveTo>
                <a:lnTo>
                  <a:pt x="4986728" y="0"/>
                </a:lnTo>
                <a:lnTo>
                  <a:pt x="4986728" y="4886993"/>
                </a:lnTo>
                <a:lnTo>
                  <a:pt x="0" y="4886993"/>
                </a:lnTo>
                <a:lnTo>
                  <a:pt x="0" y="0"/>
                </a:lnTo>
                <a:close/>
              </a:path>
            </a:pathLst>
          </a:custGeom>
          <a:blipFill>
            <a:blip r:embed="rId3"/>
            <a:stretch>
              <a:fillRect/>
            </a:stretch>
          </a:blipFill>
        </p:spPr>
      </p:sp>
      <p:sp>
        <p:nvSpPr>
          <p:cNvPr id="4" name="TextBox 4"/>
          <p:cNvSpPr txBox="1"/>
          <p:nvPr/>
        </p:nvSpPr>
        <p:spPr>
          <a:xfrm>
            <a:off x="3636862" y="675911"/>
            <a:ext cx="10252276" cy="1025922"/>
          </a:xfrm>
          <a:prstGeom prst="rect">
            <a:avLst/>
          </a:prstGeom>
        </p:spPr>
        <p:txBody>
          <a:bodyPr lIns="0" tIns="0" rIns="0" bIns="0" rtlCol="0" anchor="t">
            <a:spAutoFit/>
          </a:bodyPr>
          <a:lstStyle/>
          <a:p>
            <a:pPr marL="0" lvl="0" indent="0" algn="ctr">
              <a:lnSpc>
                <a:spcPts val="8040"/>
              </a:lnSpc>
            </a:pPr>
            <a:r>
              <a:rPr lang="en-US" sz="6700" dirty="0">
                <a:solidFill>
                  <a:srgbClr val="000000"/>
                </a:solidFill>
                <a:latin typeface="Roboto" panose="02000000000000000000" pitchFamily="2" charset="0"/>
                <a:ea typeface="Roboto" panose="02000000000000000000" pitchFamily="2" charset="0"/>
                <a:cs typeface="Roboto" panose="02000000000000000000" pitchFamily="2" charset="0"/>
              </a:rPr>
              <a:t>2. Intended Audience</a:t>
            </a:r>
          </a:p>
        </p:txBody>
      </p:sp>
      <p:sp>
        <p:nvSpPr>
          <p:cNvPr id="5" name="Freeform 5"/>
          <p:cNvSpPr/>
          <p:nvPr/>
        </p:nvSpPr>
        <p:spPr>
          <a:xfrm rot="-655473">
            <a:off x="-1897489" y="5900434"/>
            <a:ext cx="4745268" cy="4995019"/>
          </a:xfrm>
          <a:custGeom>
            <a:avLst/>
            <a:gdLst/>
            <a:ahLst/>
            <a:cxnLst/>
            <a:rect l="l" t="t" r="r" b="b"/>
            <a:pathLst>
              <a:path w="4745268" h="4995019">
                <a:moveTo>
                  <a:pt x="0" y="0"/>
                </a:moveTo>
                <a:lnTo>
                  <a:pt x="4745268" y="0"/>
                </a:lnTo>
                <a:lnTo>
                  <a:pt x="4745268" y="4995019"/>
                </a:lnTo>
                <a:lnTo>
                  <a:pt x="0" y="4995019"/>
                </a:lnTo>
                <a:lnTo>
                  <a:pt x="0" y="0"/>
                </a:lnTo>
                <a:close/>
              </a:path>
            </a:pathLst>
          </a:custGeom>
          <a:blipFill>
            <a:blip r:embed="rId4"/>
            <a:stretch>
              <a:fillRect/>
            </a:stretch>
          </a:blipFill>
        </p:spPr>
      </p:sp>
      <p:sp>
        <p:nvSpPr>
          <p:cNvPr id="6" name="Freeform 6"/>
          <p:cNvSpPr/>
          <p:nvPr/>
        </p:nvSpPr>
        <p:spPr>
          <a:xfrm rot="1026640" flipH="1">
            <a:off x="14780927" y="269703"/>
            <a:ext cx="4645724" cy="4645724"/>
          </a:xfrm>
          <a:custGeom>
            <a:avLst/>
            <a:gdLst/>
            <a:ahLst/>
            <a:cxnLst/>
            <a:rect l="l" t="t" r="r" b="b"/>
            <a:pathLst>
              <a:path w="4645724" h="4645724">
                <a:moveTo>
                  <a:pt x="4645724" y="0"/>
                </a:moveTo>
                <a:lnTo>
                  <a:pt x="0" y="0"/>
                </a:lnTo>
                <a:lnTo>
                  <a:pt x="0" y="4645725"/>
                </a:lnTo>
                <a:lnTo>
                  <a:pt x="4645724" y="4645725"/>
                </a:lnTo>
                <a:lnTo>
                  <a:pt x="4645724" y="0"/>
                </a:lnTo>
                <a:close/>
              </a:path>
            </a:pathLst>
          </a:custGeom>
          <a:blipFill>
            <a:blip r:embed="rId5"/>
            <a:stretch>
              <a:fillRect/>
            </a:stretch>
          </a:blipFill>
        </p:spPr>
      </p:sp>
      <p:sp>
        <p:nvSpPr>
          <p:cNvPr id="7" name="TextBox 7"/>
          <p:cNvSpPr txBox="1"/>
          <p:nvPr/>
        </p:nvSpPr>
        <p:spPr>
          <a:xfrm>
            <a:off x="2706600" y="3480826"/>
            <a:ext cx="13298307" cy="3258674"/>
          </a:xfrm>
          <a:prstGeom prst="rect">
            <a:avLst/>
          </a:prstGeom>
        </p:spPr>
        <p:txBody>
          <a:bodyPr lIns="0" tIns="0" rIns="0" bIns="0" rtlCol="0" anchor="t">
            <a:spAutoFit/>
          </a:bodyPr>
          <a:lstStyle/>
          <a:p>
            <a:pPr marL="800071" lvl="1" indent="-400036" algn="just">
              <a:lnSpc>
                <a:spcPts val="5188"/>
              </a:lnSpc>
              <a:buFont typeface="Arial"/>
              <a:buChar char="•"/>
            </a:pPr>
            <a:r>
              <a:rPr lang="en-US" sz="3705">
                <a:solidFill>
                  <a:srgbClr val="000000"/>
                </a:solidFill>
                <a:latin typeface="Roboto"/>
              </a:rPr>
              <a:t>Mostly, in Sri Lanka most of the people not aware about the disasters beforehand or they are not aware of things to be followed during and after a disaster. So the audience for this HELP+US Disaster Management System mainly focus on the general public in Sri Lanka. </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mph" presetSubtype="0" grpId="0" nodeType="afterEffect">
                                  <p:stCondLst>
                                    <p:cond delay="0"/>
                                  </p:stCondLst>
                                  <p:iterate type="lt">
                                    <p:tmAbs val="25"/>
                                  </p:iterate>
                                  <p:childTnLst>
                                    <p:set>
                                      <p:cBhvr override="childStyle">
                                        <p:cTn id="6" dur="indefinite"/>
                                        <p:tgtEl>
                                          <p:spTgt spid="4"/>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2576835">
            <a:off x="-1667799" y="-462026"/>
            <a:ext cx="4519154" cy="4695225"/>
          </a:xfrm>
          <a:custGeom>
            <a:avLst/>
            <a:gdLst/>
            <a:ahLst/>
            <a:cxnLst/>
            <a:rect l="l" t="t" r="r" b="b"/>
            <a:pathLst>
              <a:path w="4519154" h="4695225">
                <a:moveTo>
                  <a:pt x="0" y="0"/>
                </a:moveTo>
                <a:lnTo>
                  <a:pt x="4519154" y="0"/>
                </a:lnTo>
                <a:lnTo>
                  <a:pt x="4519154" y="4695224"/>
                </a:lnTo>
                <a:lnTo>
                  <a:pt x="0" y="4695224"/>
                </a:lnTo>
                <a:lnTo>
                  <a:pt x="0" y="0"/>
                </a:lnTo>
                <a:close/>
              </a:path>
            </a:pathLst>
          </a:custGeom>
          <a:blipFill>
            <a:blip r:embed="rId2"/>
            <a:stretch>
              <a:fillRect/>
            </a:stretch>
          </a:blipFill>
        </p:spPr>
      </p:sp>
      <p:sp>
        <p:nvSpPr>
          <p:cNvPr id="3" name="Freeform 3"/>
          <p:cNvSpPr/>
          <p:nvPr/>
        </p:nvSpPr>
        <p:spPr>
          <a:xfrm rot="4170367">
            <a:off x="14765936" y="6910301"/>
            <a:ext cx="4986728" cy="4886993"/>
          </a:xfrm>
          <a:custGeom>
            <a:avLst/>
            <a:gdLst/>
            <a:ahLst/>
            <a:cxnLst/>
            <a:rect l="l" t="t" r="r" b="b"/>
            <a:pathLst>
              <a:path w="4986728" h="4886993">
                <a:moveTo>
                  <a:pt x="0" y="0"/>
                </a:moveTo>
                <a:lnTo>
                  <a:pt x="4986728" y="0"/>
                </a:lnTo>
                <a:lnTo>
                  <a:pt x="4986728" y="4886993"/>
                </a:lnTo>
                <a:lnTo>
                  <a:pt x="0" y="4886993"/>
                </a:lnTo>
                <a:lnTo>
                  <a:pt x="0" y="0"/>
                </a:lnTo>
                <a:close/>
              </a:path>
            </a:pathLst>
          </a:custGeom>
          <a:blipFill>
            <a:blip r:embed="rId3"/>
            <a:stretch>
              <a:fillRect/>
            </a:stretch>
          </a:blipFill>
        </p:spPr>
      </p:sp>
      <p:sp>
        <p:nvSpPr>
          <p:cNvPr id="4" name="TextBox 4"/>
          <p:cNvSpPr txBox="1"/>
          <p:nvPr/>
        </p:nvSpPr>
        <p:spPr>
          <a:xfrm>
            <a:off x="3636862" y="-6210300"/>
            <a:ext cx="10252276" cy="1025922"/>
          </a:xfrm>
          <a:prstGeom prst="rect">
            <a:avLst/>
          </a:prstGeom>
        </p:spPr>
        <p:txBody>
          <a:bodyPr lIns="0" tIns="0" rIns="0" bIns="0" rtlCol="0" anchor="t">
            <a:spAutoFit/>
          </a:bodyPr>
          <a:lstStyle/>
          <a:p>
            <a:pPr marL="0" lvl="0" indent="0" algn="ctr">
              <a:lnSpc>
                <a:spcPts val="8040"/>
              </a:lnSpc>
            </a:pPr>
            <a:r>
              <a:rPr lang="en-US" sz="6700" dirty="0">
                <a:solidFill>
                  <a:srgbClr val="000000"/>
                </a:solidFill>
                <a:latin typeface="Roboto" panose="02000000000000000000" pitchFamily="2" charset="0"/>
                <a:ea typeface="Roboto" panose="02000000000000000000" pitchFamily="2" charset="0"/>
                <a:cs typeface="Roboto" panose="02000000000000000000" pitchFamily="2" charset="0"/>
              </a:rPr>
              <a:t>2. Intended Audience</a:t>
            </a:r>
          </a:p>
        </p:txBody>
      </p:sp>
      <p:sp>
        <p:nvSpPr>
          <p:cNvPr id="5" name="Freeform 5"/>
          <p:cNvSpPr/>
          <p:nvPr/>
        </p:nvSpPr>
        <p:spPr>
          <a:xfrm rot="-655473">
            <a:off x="-1897489" y="5900434"/>
            <a:ext cx="4745268" cy="4995019"/>
          </a:xfrm>
          <a:custGeom>
            <a:avLst/>
            <a:gdLst/>
            <a:ahLst/>
            <a:cxnLst/>
            <a:rect l="l" t="t" r="r" b="b"/>
            <a:pathLst>
              <a:path w="4745268" h="4995019">
                <a:moveTo>
                  <a:pt x="0" y="0"/>
                </a:moveTo>
                <a:lnTo>
                  <a:pt x="4745268" y="0"/>
                </a:lnTo>
                <a:lnTo>
                  <a:pt x="4745268" y="4995019"/>
                </a:lnTo>
                <a:lnTo>
                  <a:pt x="0" y="4995019"/>
                </a:lnTo>
                <a:lnTo>
                  <a:pt x="0" y="0"/>
                </a:lnTo>
                <a:close/>
              </a:path>
            </a:pathLst>
          </a:custGeom>
          <a:blipFill>
            <a:blip r:embed="rId4"/>
            <a:stretch>
              <a:fillRect/>
            </a:stretch>
          </a:blipFill>
        </p:spPr>
      </p:sp>
      <p:sp>
        <p:nvSpPr>
          <p:cNvPr id="6" name="Freeform 6"/>
          <p:cNvSpPr/>
          <p:nvPr/>
        </p:nvSpPr>
        <p:spPr>
          <a:xfrm rot="1026640" flipH="1">
            <a:off x="14780927" y="269703"/>
            <a:ext cx="4645724" cy="4645724"/>
          </a:xfrm>
          <a:custGeom>
            <a:avLst/>
            <a:gdLst/>
            <a:ahLst/>
            <a:cxnLst/>
            <a:rect l="l" t="t" r="r" b="b"/>
            <a:pathLst>
              <a:path w="4645724" h="4645724">
                <a:moveTo>
                  <a:pt x="4645724" y="0"/>
                </a:moveTo>
                <a:lnTo>
                  <a:pt x="0" y="0"/>
                </a:lnTo>
                <a:lnTo>
                  <a:pt x="0" y="4645725"/>
                </a:lnTo>
                <a:lnTo>
                  <a:pt x="4645724" y="4645725"/>
                </a:lnTo>
                <a:lnTo>
                  <a:pt x="4645724" y="0"/>
                </a:lnTo>
                <a:close/>
              </a:path>
            </a:pathLst>
          </a:custGeom>
          <a:blipFill>
            <a:blip r:embed="rId5"/>
            <a:stretch>
              <a:fillRect/>
            </a:stretch>
          </a:blipFill>
        </p:spPr>
      </p:sp>
      <p:sp>
        <p:nvSpPr>
          <p:cNvPr id="7" name="TextBox 7"/>
          <p:cNvSpPr txBox="1"/>
          <p:nvPr/>
        </p:nvSpPr>
        <p:spPr>
          <a:xfrm>
            <a:off x="2706600" y="-3405385"/>
            <a:ext cx="13298307" cy="3258674"/>
          </a:xfrm>
          <a:prstGeom prst="rect">
            <a:avLst/>
          </a:prstGeom>
        </p:spPr>
        <p:txBody>
          <a:bodyPr lIns="0" tIns="0" rIns="0" bIns="0" rtlCol="0" anchor="t">
            <a:spAutoFit/>
          </a:bodyPr>
          <a:lstStyle/>
          <a:p>
            <a:pPr marL="800071" lvl="1" indent="-400036" algn="just">
              <a:lnSpc>
                <a:spcPts val="5188"/>
              </a:lnSpc>
              <a:buFont typeface="Arial"/>
              <a:buChar char="•"/>
            </a:pPr>
            <a:r>
              <a:rPr lang="en-US" sz="3705" dirty="0">
                <a:solidFill>
                  <a:srgbClr val="000000"/>
                </a:solidFill>
                <a:latin typeface="Roboto"/>
              </a:rPr>
              <a:t>Mostly, in Sri Lanka most of the people not aware about the disasters beforehand or they are not aware of things to be followed during and after a disaster. So the audience for this HELP+US Disaster Management System mainly focus on the general public in Sri Lanka. </a:t>
            </a:r>
          </a:p>
        </p:txBody>
      </p:sp>
      <p:sp>
        <p:nvSpPr>
          <p:cNvPr id="8" name="TextBox 2">
            <a:extLst>
              <a:ext uri="{FF2B5EF4-FFF2-40B4-BE49-F238E27FC236}">
                <a16:creationId xmlns:a16="http://schemas.microsoft.com/office/drawing/2014/main" id="{9DDE7394-85BE-230C-1985-8F45603D0B9D}"/>
              </a:ext>
            </a:extLst>
          </p:cNvPr>
          <p:cNvSpPr txBox="1"/>
          <p:nvPr/>
        </p:nvSpPr>
        <p:spPr>
          <a:xfrm>
            <a:off x="1600200" y="10359564"/>
            <a:ext cx="8035280" cy="1932388"/>
          </a:xfrm>
          <a:prstGeom prst="rect">
            <a:avLst/>
          </a:prstGeom>
        </p:spPr>
        <p:txBody>
          <a:bodyPr lIns="0" tIns="0" rIns="0" bIns="0" rtlCol="0" anchor="t">
            <a:spAutoFit/>
          </a:bodyPr>
          <a:lstStyle/>
          <a:p>
            <a:pPr marL="0" lvl="0" indent="0">
              <a:lnSpc>
                <a:spcPts val="7650"/>
              </a:lnSpc>
            </a:pPr>
            <a:r>
              <a:rPr lang="en-US" sz="6375" dirty="0">
                <a:solidFill>
                  <a:srgbClr val="000000"/>
                </a:solidFill>
                <a:latin typeface="Roboto" panose="02000000000000000000" pitchFamily="2" charset="0"/>
                <a:ea typeface="Roboto" panose="02000000000000000000" pitchFamily="2" charset="0"/>
                <a:cs typeface="Roboto" panose="02000000000000000000" pitchFamily="2" charset="0"/>
              </a:rPr>
              <a:t>3. Scope of the project</a:t>
            </a:r>
          </a:p>
        </p:txBody>
      </p:sp>
      <p:sp>
        <p:nvSpPr>
          <p:cNvPr id="9" name="TextBox 3">
            <a:extLst>
              <a:ext uri="{FF2B5EF4-FFF2-40B4-BE49-F238E27FC236}">
                <a16:creationId xmlns:a16="http://schemas.microsoft.com/office/drawing/2014/main" id="{1BB98801-7ABD-91FC-A5B3-4A13DC35EE5B}"/>
              </a:ext>
            </a:extLst>
          </p:cNvPr>
          <p:cNvSpPr txBox="1"/>
          <p:nvPr/>
        </p:nvSpPr>
        <p:spPr>
          <a:xfrm>
            <a:off x="7837442" y="11325758"/>
            <a:ext cx="8770686" cy="5857342"/>
          </a:xfrm>
          <a:prstGeom prst="rect">
            <a:avLst/>
          </a:prstGeom>
        </p:spPr>
        <p:txBody>
          <a:bodyPr lIns="0" tIns="0" rIns="0" bIns="0" rtlCol="0" anchor="t">
            <a:spAutoFit/>
          </a:bodyPr>
          <a:lstStyle/>
          <a:p>
            <a:pPr marL="797837" lvl="1" indent="-398918">
              <a:lnSpc>
                <a:spcPts val="6688"/>
              </a:lnSpc>
              <a:buFont typeface="Arial"/>
              <a:buChar char="•"/>
            </a:pPr>
            <a:r>
              <a:rPr lang="en-US" sz="3695">
                <a:solidFill>
                  <a:srgbClr val="000000"/>
                </a:solidFill>
                <a:latin typeface="Roboto"/>
              </a:rPr>
              <a:t>Display real-time disaster locations on the map.</a:t>
            </a:r>
          </a:p>
          <a:p>
            <a:pPr marL="797837" lvl="1" indent="-398918">
              <a:lnSpc>
                <a:spcPts val="6688"/>
              </a:lnSpc>
              <a:buFont typeface="Arial"/>
              <a:buChar char="•"/>
            </a:pPr>
            <a:r>
              <a:rPr lang="en-US" sz="3695">
                <a:solidFill>
                  <a:srgbClr val="000000"/>
                </a:solidFill>
                <a:latin typeface="Roboto"/>
              </a:rPr>
              <a:t>Display temporary and safe shelters.</a:t>
            </a:r>
          </a:p>
          <a:p>
            <a:pPr marL="797837" lvl="1" indent="-398918">
              <a:lnSpc>
                <a:spcPts val="6688"/>
              </a:lnSpc>
              <a:buFont typeface="Arial"/>
              <a:buChar char="•"/>
            </a:pPr>
            <a:r>
              <a:rPr lang="en-US" sz="3695">
                <a:solidFill>
                  <a:srgbClr val="000000"/>
                </a:solidFill>
                <a:latin typeface="Roboto"/>
              </a:rPr>
              <a:t> Guide the users by giving the instructions to follow before, during and after a disaster.</a:t>
            </a:r>
          </a:p>
          <a:p>
            <a:pPr marL="797837" lvl="1" indent="-398918">
              <a:lnSpc>
                <a:spcPts val="6688"/>
              </a:lnSpc>
              <a:buFont typeface="Arial"/>
              <a:buChar char="•"/>
            </a:pPr>
            <a:r>
              <a:rPr lang="en-US" sz="3695">
                <a:solidFill>
                  <a:srgbClr val="000000"/>
                </a:solidFill>
                <a:latin typeface="Roboto"/>
              </a:rPr>
              <a:t>Help victims using donations.</a:t>
            </a:r>
          </a:p>
        </p:txBody>
      </p:sp>
    </p:spTree>
    <p:extLst>
      <p:ext uri="{BB962C8B-B14F-4D97-AF65-F5344CB8AC3E}">
        <p14:creationId xmlns:p14="http://schemas.microsoft.com/office/powerpoint/2010/main" val="3633009161"/>
      </p:ext>
    </p:extLst>
  </p:cSld>
  <p:clrMapOvr>
    <a:masterClrMapping/>
  </p:clrMapOvr>
  <mc:AlternateContent xmlns:mc="http://schemas.openxmlformats.org/markup-compatibility/2006" xmlns:p159="http://schemas.microsoft.com/office/powerpoint/2015/09/main">
    <mc:Choice Requires="p159">
      <p:transition spd="slow" advClick="0" advTm="0">
        <p159:morph option="byObject"/>
      </p:transition>
    </mc:Choice>
    <mc:Fallback xmlns="">
      <p:transition spd="slow" advClick="0" advTm="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8F8F7"/>
        </a:solidFill>
        <a:effectLst/>
      </p:bgPr>
    </p:bg>
    <p:spTree>
      <p:nvGrpSpPr>
        <p:cNvPr id="1" name=""/>
        <p:cNvGrpSpPr/>
        <p:nvPr/>
      </p:nvGrpSpPr>
      <p:grpSpPr>
        <a:xfrm>
          <a:off x="0" y="0"/>
          <a:ext cx="0" cy="0"/>
          <a:chOff x="0" y="0"/>
          <a:chExt cx="0" cy="0"/>
        </a:xfrm>
      </p:grpSpPr>
      <p:sp>
        <p:nvSpPr>
          <p:cNvPr id="2" name="TextBox 2"/>
          <p:cNvSpPr txBox="1"/>
          <p:nvPr/>
        </p:nvSpPr>
        <p:spPr>
          <a:xfrm>
            <a:off x="1600200" y="1808058"/>
            <a:ext cx="8035280" cy="1932388"/>
          </a:xfrm>
          <a:prstGeom prst="rect">
            <a:avLst/>
          </a:prstGeom>
        </p:spPr>
        <p:txBody>
          <a:bodyPr lIns="0" tIns="0" rIns="0" bIns="0" rtlCol="0" anchor="t">
            <a:spAutoFit/>
          </a:bodyPr>
          <a:lstStyle/>
          <a:p>
            <a:pPr marL="0" lvl="0" indent="0">
              <a:lnSpc>
                <a:spcPts val="7650"/>
              </a:lnSpc>
            </a:pPr>
            <a:r>
              <a:rPr lang="en-US" sz="6375" dirty="0">
                <a:solidFill>
                  <a:srgbClr val="000000"/>
                </a:solidFill>
                <a:latin typeface="Roboto" panose="02000000000000000000" pitchFamily="2" charset="0"/>
                <a:ea typeface="Roboto" panose="02000000000000000000" pitchFamily="2" charset="0"/>
                <a:cs typeface="Roboto" panose="02000000000000000000" pitchFamily="2" charset="0"/>
              </a:rPr>
              <a:t>3. Scope of the project</a:t>
            </a:r>
          </a:p>
        </p:txBody>
      </p:sp>
      <p:sp>
        <p:nvSpPr>
          <p:cNvPr id="3" name="TextBox 3"/>
          <p:cNvSpPr txBox="1"/>
          <p:nvPr/>
        </p:nvSpPr>
        <p:spPr>
          <a:xfrm>
            <a:off x="7837442" y="2774252"/>
            <a:ext cx="8770686" cy="6777368"/>
          </a:xfrm>
          <a:prstGeom prst="rect">
            <a:avLst/>
          </a:prstGeom>
        </p:spPr>
        <p:txBody>
          <a:bodyPr lIns="0" tIns="0" rIns="0" bIns="0" rtlCol="0" anchor="t">
            <a:spAutoFit/>
          </a:bodyPr>
          <a:lstStyle/>
          <a:p>
            <a:pPr marL="797837" lvl="1" indent="-398918">
              <a:lnSpc>
                <a:spcPts val="6688"/>
              </a:lnSpc>
              <a:buFont typeface="Arial"/>
              <a:buChar char="•"/>
            </a:pPr>
            <a:r>
              <a:rPr lang="en-US" sz="3695" dirty="0">
                <a:solidFill>
                  <a:srgbClr val="000000"/>
                </a:solidFill>
                <a:latin typeface="Roboto"/>
              </a:rPr>
              <a:t>Display real-time disaster locations on the map.</a:t>
            </a:r>
          </a:p>
          <a:p>
            <a:pPr marL="797837" lvl="1" indent="-398918">
              <a:lnSpc>
                <a:spcPts val="6688"/>
              </a:lnSpc>
              <a:buFont typeface="Arial"/>
              <a:buChar char="•"/>
            </a:pPr>
            <a:r>
              <a:rPr lang="en-US" sz="3695" dirty="0">
                <a:solidFill>
                  <a:srgbClr val="000000"/>
                </a:solidFill>
                <a:latin typeface="Roboto"/>
              </a:rPr>
              <a:t>Display temporary and safe shelters/camps.</a:t>
            </a:r>
          </a:p>
          <a:p>
            <a:pPr marL="797837" lvl="1" indent="-398918">
              <a:lnSpc>
                <a:spcPts val="6688"/>
              </a:lnSpc>
              <a:buFont typeface="Arial"/>
              <a:buChar char="•"/>
            </a:pPr>
            <a:r>
              <a:rPr lang="en-US" sz="3695" dirty="0">
                <a:solidFill>
                  <a:srgbClr val="000000"/>
                </a:solidFill>
                <a:latin typeface="Roboto"/>
              </a:rPr>
              <a:t> Guide the users by giving the instructions to follow before, during and after a disaster.</a:t>
            </a:r>
          </a:p>
          <a:p>
            <a:pPr marL="797837" lvl="1" indent="-398918">
              <a:lnSpc>
                <a:spcPts val="6688"/>
              </a:lnSpc>
              <a:buFont typeface="Arial"/>
              <a:buChar char="•"/>
            </a:pPr>
            <a:r>
              <a:rPr lang="en-US" sz="3695" dirty="0">
                <a:solidFill>
                  <a:srgbClr val="000000"/>
                </a:solidFill>
                <a:latin typeface="Roboto"/>
              </a:rPr>
              <a:t>Help victims using donations.</a:t>
            </a:r>
          </a:p>
        </p:txBody>
      </p:sp>
      <p:sp>
        <p:nvSpPr>
          <p:cNvPr id="4" name="Freeform 4"/>
          <p:cNvSpPr/>
          <p:nvPr/>
        </p:nvSpPr>
        <p:spPr>
          <a:xfrm rot="-2231943" flipH="1">
            <a:off x="-1551494" y="6563947"/>
            <a:ext cx="4673740" cy="4580265"/>
          </a:xfrm>
          <a:custGeom>
            <a:avLst/>
            <a:gdLst/>
            <a:ahLst/>
            <a:cxnLst/>
            <a:rect l="l" t="t" r="r" b="b"/>
            <a:pathLst>
              <a:path w="4673740" h="4580265">
                <a:moveTo>
                  <a:pt x="4673741" y="0"/>
                </a:moveTo>
                <a:lnTo>
                  <a:pt x="0" y="0"/>
                </a:lnTo>
                <a:lnTo>
                  <a:pt x="0" y="4580265"/>
                </a:lnTo>
                <a:lnTo>
                  <a:pt x="4673741" y="4580265"/>
                </a:lnTo>
                <a:lnTo>
                  <a:pt x="4673741" y="0"/>
                </a:lnTo>
                <a:close/>
              </a:path>
            </a:pathLst>
          </a:custGeom>
          <a:blipFill>
            <a:blip r:embed="rId2"/>
            <a:stretch>
              <a:fillRect/>
            </a:stretch>
          </a:blipFill>
        </p:spPr>
      </p:sp>
      <p:sp>
        <p:nvSpPr>
          <p:cNvPr id="5" name="Freeform 5"/>
          <p:cNvSpPr/>
          <p:nvPr/>
        </p:nvSpPr>
        <p:spPr>
          <a:xfrm rot="10043320">
            <a:off x="2640845" y="6846685"/>
            <a:ext cx="4199489" cy="4497445"/>
          </a:xfrm>
          <a:custGeom>
            <a:avLst/>
            <a:gdLst/>
            <a:ahLst/>
            <a:cxnLst/>
            <a:rect l="l" t="t" r="r" b="b"/>
            <a:pathLst>
              <a:path w="4199489" h="4497445">
                <a:moveTo>
                  <a:pt x="0" y="0"/>
                </a:moveTo>
                <a:lnTo>
                  <a:pt x="4199490" y="0"/>
                </a:lnTo>
                <a:lnTo>
                  <a:pt x="4199490" y="4497445"/>
                </a:lnTo>
                <a:lnTo>
                  <a:pt x="0" y="4497445"/>
                </a:lnTo>
                <a:lnTo>
                  <a:pt x="0" y="0"/>
                </a:lnTo>
                <a:close/>
              </a:path>
            </a:pathLst>
          </a:custGeom>
          <a:blipFill>
            <a:blip r:embed="rId3"/>
            <a:stretch>
              <a:fillRect/>
            </a:stretch>
          </a:blipFill>
        </p:spPr>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mph" presetSubtype="0" grpId="0" nodeType="afterEffect">
                                  <p:stCondLst>
                                    <p:cond delay="0"/>
                                  </p:stCondLst>
                                  <p:iterate type="lt">
                                    <p:tmAbs val="25"/>
                                  </p:iterate>
                                  <p:childTnLst>
                                    <p:set>
                                      <p:cBhvr override="childStyle">
                                        <p:cTn id="6" dur="indefinite"/>
                                        <p:tgtEl>
                                          <p:spTgt spid="2"/>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421</TotalTime>
  <Words>1608</Words>
  <Application>Microsoft Office PowerPoint</Application>
  <PresentationFormat>Custom</PresentationFormat>
  <Paragraphs>159</Paragraphs>
  <Slides>25</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25</vt:i4>
      </vt:variant>
    </vt:vector>
  </HeadingPairs>
  <TitlesOfParts>
    <vt:vector size="32" baseType="lpstr">
      <vt:lpstr>Roboto Bold</vt:lpstr>
      <vt:lpstr>Calibri</vt:lpstr>
      <vt:lpstr>Book Antiqua</vt:lpstr>
      <vt:lpstr>Roboto</vt:lpstr>
      <vt:lpstr>Arial</vt:lpstr>
      <vt:lpstr>Agrandir Medium</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Disaster Management System for Sri Lanka</dc:title>
  <cp:lastModifiedBy>Keshi Hasithangi</cp:lastModifiedBy>
  <cp:revision>14</cp:revision>
  <dcterms:created xsi:type="dcterms:W3CDTF">2006-08-16T00:00:00Z</dcterms:created>
  <dcterms:modified xsi:type="dcterms:W3CDTF">2024-01-26T10:35:38Z</dcterms:modified>
  <dc:identifier>DAF1zLrUIZM</dc:identifier>
</cp:coreProperties>
</file>